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80" r:id="rId2"/>
    <p:sldId id="257"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68"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0"/>
  </p:normalViewPr>
  <p:slideViewPr>
    <p:cSldViewPr snapToGrid="0" snapToObjects="1">
      <p:cViewPr varScale="1">
        <p:scale>
          <a:sx n="111" d="100"/>
          <a:sy n="111" d="100"/>
        </p:scale>
        <p:origin x="1680"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43259B-E077-9F48-93FE-F54E110D6ADF}" type="datetimeFigureOut">
              <a:rPr lang="en-US" smtClean="0"/>
              <a:t>6/11/20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302582-FEB8-A54A-9399-923BCE3EC077}" type="slidenum">
              <a:rPr lang="en-US" smtClean="0"/>
              <a:t>‹#›</a:t>
            </a:fld>
            <a:endParaRPr lang="en-US"/>
          </a:p>
        </p:txBody>
      </p:sp>
    </p:spTree>
    <p:extLst>
      <p:ext uri="{BB962C8B-B14F-4D97-AF65-F5344CB8AC3E}">
        <p14:creationId xmlns:p14="http://schemas.microsoft.com/office/powerpoint/2010/main" val="4042983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A9631D-57BA-8D44-9570-2A47AD738D03}" type="datetimeFigureOut">
              <a:rPr lang="en-US" smtClean="0"/>
              <a:t>6/11/20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5D1D5E-4DF4-CE4B-9629-7BD8C237CB3A}" type="slidenum">
              <a:rPr lang="en-US" smtClean="0"/>
              <a:t>‹#›</a:t>
            </a:fld>
            <a:endParaRPr lang="en-US"/>
          </a:p>
        </p:txBody>
      </p:sp>
    </p:spTree>
    <p:extLst>
      <p:ext uri="{BB962C8B-B14F-4D97-AF65-F5344CB8AC3E}">
        <p14:creationId xmlns:p14="http://schemas.microsoft.com/office/powerpoint/2010/main" val="23876889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134FE4D-06E3-9F44-94A7-3653C30A5EFD}"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37234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134FE4D-06E3-9F44-94A7-3653C30A5EFD}"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283322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134FE4D-06E3-9F44-94A7-3653C30A5EFD}"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12471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134FE4D-06E3-9F44-94A7-3653C30A5EFD}"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368744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134FE4D-06E3-9F44-94A7-3653C30A5EFD}"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420310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134FE4D-06E3-9F44-94A7-3653C30A5EFD}"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330787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134FE4D-06E3-9F44-94A7-3653C30A5EFD}" type="datetimeFigureOut">
              <a:rPr lang="en-US" smtClean="0"/>
              <a:t>6/11/20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403358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134FE4D-06E3-9F44-94A7-3653C30A5EFD}" type="datetimeFigureOut">
              <a:rPr lang="en-US" smtClean="0"/>
              <a:t>6/11/20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167036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34FE4D-06E3-9F44-94A7-3653C30A5EFD}" type="datetimeFigureOut">
              <a:rPr lang="en-US" smtClean="0"/>
              <a:t>6/11/20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2771486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134FE4D-06E3-9F44-94A7-3653C30A5EFD}"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214646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134FE4D-06E3-9F44-94A7-3653C30A5EFD}"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AB5DA-F6D8-8B4E-ABB9-46FB7BBC5975}" type="slidenum">
              <a:rPr lang="en-US" smtClean="0"/>
              <a:t>‹#›</a:t>
            </a:fld>
            <a:endParaRPr lang="en-US"/>
          </a:p>
        </p:txBody>
      </p:sp>
    </p:spTree>
    <p:extLst>
      <p:ext uri="{BB962C8B-B14F-4D97-AF65-F5344CB8AC3E}">
        <p14:creationId xmlns:p14="http://schemas.microsoft.com/office/powerpoint/2010/main" val="3941305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4FE4D-06E3-9F44-94A7-3653C30A5EFD}" type="datetimeFigureOut">
              <a:rPr lang="en-US" smtClean="0"/>
              <a:t>6/11/20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AB5DA-F6D8-8B4E-ABB9-46FB7BBC5975}" type="slidenum">
              <a:rPr lang="en-US" smtClean="0"/>
              <a:t>‹#›</a:t>
            </a:fld>
            <a:endParaRPr lang="en-US"/>
          </a:p>
        </p:txBody>
      </p:sp>
    </p:spTree>
    <p:extLst>
      <p:ext uri="{BB962C8B-B14F-4D97-AF65-F5344CB8AC3E}">
        <p14:creationId xmlns:p14="http://schemas.microsoft.com/office/powerpoint/2010/main" val="3043267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5808" y="1775571"/>
            <a:ext cx="5381190" cy="1569660"/>
          </a:xfrm>
          <a:prstGeom prst="rect">
            <a:avLst/>
          </a:prstGeom>
          <a:noFill/>
        </p:spPr>
        <p:txBody>
          <a:bodyPr wrap="square" lIns="91440" tIns="45720" rIns="91440" bIns="45720">
            <a:spAutoFit/>
          </a:bodyPr>
          <a:lstStyle/>
          <a:p>
            <a:pPr algn="ctr"/>
            <a:r>
              <a:rPr lang="en-GB" sz="9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winkl Cursive Unlooped" panose="02000000000000000000" pitchFamily="2" charset="77"/>
              </a:rPr>
              <a:t>Graffiti</a:t>
            </a:r>
            <a:endParaRPr lang="en-GB" sz="9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winkl Cursive Unlooped" panose="02000000000000000000" pitchFamily="2" charset="77"/>
            </a:endParaRPr>
          </a:p>
        </p:txBody>
      </p:sp>
      <p:sp>
        <p:nvSpPr>
          <p:cNvPr id="6" name="Rectangle 5"/>
          <p:cNvSpPr/>
          <p:nvPr/>
        </p:nvSpPr>
        <p:spPr>
          <a:xfrm>
            <a:off x="1995370" y="3753427"/>
            <a:ext cx="5122066" cy="923330"/>
          </a:xfrm>
          <a:prstGeom prst="rect">
            <a:avLst/>
          </a:prstGeom>
          <a:noFill/>
        </p:spPr>
        <p:txBody>
          <a:bodyPr wrap="square" lIns="91440" tIns="45720" rIns="91440" bIns="45720">
            <a:spAutoFit/>
          </a:bodyPr>
          <a:lstStyle/>
          <a:p>
            <a:pPr algn="ctr"/>
            <a:r>
              <a:rPr lang="en-GB" sz="5400" b="1" cap="none" spc="0"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latin typeface="Twinkl Cursive Unlooped" panose="02000000000000000000" pitchFamily="2" charset="77"/>
              </a:rPr>
              <a:t>Keith Haring</a:t>
            </a:r>
          </a:p>
        </p:txBody>
      </p:sp>
    </p:spTree>
    <p:extLst>
      <p:ext uri="{BB962C8B-B14F-4D97-AF65-F5344CB8AC3E}">
        <p14:creationId xmlns:p14="http://schemas.microsoft.com/office/powerpoint/2010/main" val="416044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04800" y="304800"/>
            <a:ext cx="6400800" cy="579438"/>
          </a:xfrm>
          <a:prstGeom prst="rect">
            <a:avLst/>
          </a:prstGeom>
          <a:noFill/>
          <a:ln w="9525">
            <a:noFill/>
            <a:miter lim="800000"/>
            <a:headEnd/>
            <a:tailEnd/>
          </a:ln>
        </p:spPr>
        <p:txBody>
          <a:bodyPr>
            <a:spAutoFit/>
          </a:bodyPr>
          <a:lstStyle/>
          <a:p>
            <a:r>
              <a:rPr lang="en-US" sz="3200" b="1">
                <a:latin typeface="BakerSignet"/>
              </a:rPr>
              <a:t>Positive aspects of </a:t>
            </a:r>
            <a:r>
              <a:rPr lang="en-US" sz="3200" b="1" i="1">
                <a:latin typeface="BakerSignet"/>
              </a:rPr>
              <a:t>Graffiti art</a:t>
            </a:r>
          </a:p>
        </p:txBody>
      </p:sp>
      <p:sp>
        <p:nvSpPr>
          <p:cNvPr id="9220" name="Text Box 4"/>
          <p:cNvSpPr txBox="1">
            <a:spLocks noChangeArrowheads="1"/>
          </p:cNvSpPr>
          <p:nvPr/>
        </p:nvSpPr>
        <p:spPr bwMode="auto">
          <a:xfrm>
            <a:off x="304800" y="1676400"/>
            <a:ext cx="2971800" cy="2062163"/>
          </a:xfrm>
          <a:prstGeom prst="rect">
            <a:avLst/>
          </a:prstGeom>
          <a:noFill/>
          <a:ln w="9525">
            <a:noFill/>
            <a:miter lim="800000"/>
            <a:headEnd/>
            <a:tailEnd/>
          </a:ln>
        </p:spPr>
        <p:txBody>
          <a:bodyPr>
            <a:spAutoFit/>
          </a:bodyPr>
          <a:lstStyle/>
          <a:p>
            <a:pPr>
              <a:buFontTx/>
              <a:buChar char="•"/>
            </a:pPr>
            <a:r>
              <a:rPr lang="en-US" sz="3200">
                <a:latin typeface="BakerSignet"/>
              </a:rPr>
              <a:t>Spontaneous </a:t>
            </a:r>
          </a:p>
          <a:p>
            <a:pPr>
              <a:buFontTx/>
              <a:buChar char="•"/>
            </a:pPr>
            <a:r>
              <a:rPr lang="en-US" sz="3200">
                <a:latin typeface="BakerSignet"/>
              </a:rPr>
              <a:t>Creative</a:t>
            </a:r>
          </a:p>
          <a:p>
            <a:pPr>
              <a:buFontTx/>
              <a:buChar char="•"/>
            </a:pPr>
            <a:r>
              <a:rPr lang="en-US" sz="3200">
                <a:latin typeface="BakerSignet"/>
              </a:rPr>
              <a:t>Is seen by everyone</a:t>
            </a:r>
          </a:p>
        </p:txBody>
      </p:sp>
      <p:pic>
        <p:nvPicPr>
          <p:cNvPr id="2" name="Picture 5" descr="C:\WINDOWS\Desktop\sarah howland\images\keith haring\graffiti art 2.bmp"/>
          <p:cNvPicPr>
            <a:picLocks noChangeAspect="1" noChangeArrowheads="1"/>
          </p:cNvPicPr>
          <p:nvPr/>
        </p:nvPicPr>
        <p:blipFill>
          <a:blip r:embed="rId2"/>
          <a:srcRect/>
          <a:stretch>
            <a:fillRect/>
          </a:stretch>
        </p:blipFill>
        <p:spPr bwMode="auto">
          <a:xfrm>
            <a:off x="3429000" y="1581150"/>
            <a:ext cx="5257800" cy="3943350"/>
          </a:xfrm>
          <a:prstGeom prst="rect">
            <a:avLst/>
          </a:prstGeom>
          <a:noFill/>
          <a:ln w="9525">
            <a:noFill/>
            <a:miter lim="800000"/>
            <a:headEnd/>
            <a:tailEnd/>
          </a:ln>
        </p:spPr>
      </p:pic>
    </p:spTree>
    <p:extLst>
      <p:ext uri="{BB962C8B-B14F-4D97-AF65-F5344CB8AC3E}">
        <p14:creationId xmlns:p14="http://schemas.microsoft.com/office/powerpoint/2010/main" val="6621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04800" y="304800"/>
            <a:ext cx="7086600" cy="579438"/>
          </a:xfrm>
          <a:prstGeom prst="rect">
            <a:avLst/>
          </a:prstGeom>
          <a:noFill/>
          <a:ln w="9525">
            <a:noFill/>
            <a:miter lim="800000"/>
            <a:headEnd/>
            <a:tailEnd/>
          </a:ln>
        </p:spPr>
        <p:txBody>
          <a:bodyPr>
            <a:spAutoFit/>
          </a:bodyPr>
          <a:lstStyle/>
          <a:p>
            <a:r>
              <a:rPr lang="en-US" sz="3200" b="1">
                <a:latin typeface="BakerSignet"/>
              </a:rPr>
              <a:t>Negative aspects of Graffiti art:</a:t>
            </a:r>
            <a:endParaRPr lang="en-US" sz="3200" b="1" i="1">
              <a:latin typeface="BakerSignet"/>
            </a:endParaRPr>
          </a:p>
        </p:txBody>
      </p:sp>
      <p:sp>
        <p:nvSpPr>
          <p:cNvPr id="10243" name="Text Box 3"/>
          <p:cNvSpPr txBox="1">
            <a:spLocks noChangeArrowheads="1"/>
          </p:cNvSpPr>
          <p:nvPr/>
        </p:nvSpPr>
        <p:spPr bwMode="auto">
          <a:xfrm>
            <a:off x="457200" y="1066800"/>
            <a:ext cx="6356350" cy="1066800"/>
          </a:xfrm>
          <a:prstGeom prst="rect">
            <a:avLst/>
          </a:prstGeom>
          <a:noFill/>
          <a:ln w="9525">
            <a:noFill/>
            <a:miter lim="800000"/>
            <a:headEnd/>
            <a:tailEnd/>
          </a:ln>
        </p:spPr>
        <p:txBody>
          <a:bodyPr wrap="none">
            <a:spAutoFit/>
          </a:bodyPr>
          <a:lstStyle/>
          <a:p>
            <a:pPr>
              <a:buFontTx/>
              <a:buChar char="•"/>
            </a:pPr>
            <a:r>
              <a:rPr lang="en-US" sz="3200">
                <a:latin typeface="BakerSignet"/>
              </a:rPr>
              <a:t>Uncontrolled graffiti can be destructive</a:t>
            </a:r>
          </a:p>
          <a:p>
            <a:pPr>
              <a:buFontTx/>
              <a:buChar char="•"/>
            </a:pPr>
            <a:r>
              <a:rPr lang="en-US" sz="3200">
                <a:latin typeface="BakerSignet"/>
              </a:rPr>
              <a:t>Most of the time it’s illegal</a:t>
            </a:r>
          </a:p>
        </p:txBody>
      </p:sp>
      <p:pic>
        <p:nvPicPr>
          <p:cNvPr id="10244" name="Picture 4" descr="C:\WINDOWS\Desktop\sarah howland\images\keith haring\graffiti bad.bmp"/>
          <p:cNvPicPr>
            <a:picLocks noChangeAspect="1" noChangeArrowheads="1"/>
          </p:cNvPicPr>
          <p:nvPr/>
        </p:nvPicPr>
        <p:blipFill>
          <a:blip r:embed="rId2"/>
          <a:srcRect/>
          <a:stretch>
            <a:fillRect/>
          </a:stretch>
        </p:blipFill>
        <p:spPr bwMode="auto">
          <a:xfrm>
            <a:off x="1143000" y="2286000"/>
            <a:ext cx="6296025" cy="4116388"/>
          </a:xfrm>
          <a:prstGeom prst="rect">
            <a:avLst/>
          </a:prstGeom>
          <a:noFill/>
          <a:ln w="9525">
            <a:noFill/>
            <a:miter lim="800000"/>
            <a:headEnd/>
            <a:tailEnd/>
          </a:ln>
        </p:spPr>
      </p:pic>
    </p:spTree>
    <p:extLst>
      <p:ext uri="{BB962C8B-B14F-4D97-AF65-F5344CB8AC3E}">
        <p14:creationId xmlns:p14="http://schemas.microsoft.com/office/powerpoint/2010/main" val="21634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dissolv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57200" y="4495800"/>
            <a:ext cx="7620000" cy="2041525"/>
          </a:xfrm>
          <a:prstGeom prst="rect">
            <a:avLst/>
          </a:prstGeom>
          <a:noFill/>
          <a:ln w="9525">
            <a:noFill/>
            <a:miter lim="800000"/>
            <a:headEnd/>
            <a:tailEnd/>
          </a:ln>
        </p:spPr>
        <p:txBody>
          <a:bodyPr>
            <a:spAutoFit/>
          </a:bodyPr>
          <a:lstStyle/>
          <a:p>
            <a:r>
              <a:rPr lang="en-US" sz="3200">
                <a:latin typeface="BakerSignet"/>
              </a:rPr>
              <a:t>Haring was careful to draw on black paper panels which were going to be covered. He also used chalk because it was easily removable. </a:t>
            </a:r>
            <a:endParaRPr lang="en-US" sz="3200" i="1">
              <a:latin typeface="BakerSignet"/>
            </a:endParaRPr>
          </a:p>
        </p:txBody>
      </p:sp>
      <p:pic>
        <p:nvPicPr>
          <p:cNvPr id="11267" name="Picture 4" descr="C:\WINDOWS\Desktop\sarah howland\images\keith haring\subway art 6.bmp"/>
          <p:cNvPicPr>
            <a:picLocks noChangeAspect="1" noChangeArrowheads="1"/>
          </p:cNvPicPr>
          <p:nvPr/>
        </p:nvPicPr>
        <p:blipFill>
          <a:blip r:embed="rId2"/>
          <a:srcRect/>
          <a:stretch>
            <a:fillRect/>
          </a:stretch>
        </p:blipFill>
        <p:spPr bwMode="auto">
          <a:xfrm>
            <a:off x="457200" y="685800"/>
            <a:ext cx="3684588" cy="3798888"/>
          </a:xfrm>
          <a:prstGeom prst="rect">
            <a:avLst/>
          </a:prstGeom>
          <a:noFill/>
          <a:ln w="9525">
            <a:noFill/>
            <a:miter lim="800000"/>
            <a:headEnd/>
            <a:tailEnd/>
          </a:ln>
        </p:spPr>
      </p:pic>
      <p:pic>
        <p:nvPicPr>
          <p:cNvPr id="11268" name="Picture 5" descr="C:\WINDOWS\Desktop\sarah howland\images\keith haring\keith subway1.bmp"/>
          <p:cNvPicPr>
            <a:picLocks noChangeAspect="1" noChangeArrowheads="1"/>
          </p:cNvPicPr>
          <p:nvPr/>
        </p:nvPicPr>
        <p:blipFill>
          <a:blip r:embed="rId3"/>
          <a:srcRect/>
          <a:stretch>
            <a:fillRect/>
          </a:stretch>
        </p:blipFill>
        <p:spPr bwMode="auto">
          <a:xfrm>
            <a:off x="4343400" y="304800"/>
            <a:ext cx="4435475" cy="4194175"/>
          </a:xfrm>
          <a:prstGeom prst="rect">
            <a:avLst/>
          </a:prstGeom>
          <a:noFill/>
          <a:ln w="9525">
            <a:noFill/>
            <a:miter lim="800000"/>
            <a:headEnd/>
            <a:tailEnd/>
          </a:ln>
        </p:spPr>
      </p:pic>
    </p:spTree>
    <p:extLst>
      <p:ext uri="{BB962C8B-B14F-4D97-AF65-F5344CB8AC3E}">
        <p14:creationId xmlns:p14="http://schemas.microsoft.com/office/powerpoint/2010/main" val="1258976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304800"/>
            <a:ext cx="7620000" cy="1554163"/>
          </a:xfrm>
          <a:prstGeom prst="rect">
            <a:avLst/>
          </a:prstGeom>
          <a:noFill/>
          <a:ln w="9525">
            <a:noFill/>
            <a:miter lim="800000"/>
            <a:headEnd/>
            <a:tailEnd/>
          </a:ln>
        </p:spPr>
        <p:txBody>
          <a:bodyPr>
            <a:spAutoFit/>
          </a:bodyPr>
          <a:lstStyle/>
          <a:p>
            <a:r>
              <a:rPr lang="en-US" sz="3200" b="1">
                <a:latin typeface="BakerSignet"/>
              </a:rPr>
              <a:t>Characteristics of his drawings:</a:t>
            </a:r>
          </a:p>
          <a:p>
            <a:endParaRPr lang="en-US" sz="3200" b="1">
              <a:latin typeface="BakerSignet"/>
            </a:endParaRPr>
          </a:p>
          <a:p>
            <a:endParaRPr lang="en-US" sz="3200" b="1" i="1">
              <a:latin typeface="BakerSignet"/>
            </a:endParaRPr>
          </a:p>
        </p:txBody>
      </p:sp>
      <p:pic>
        <p:nvPicPr>
          <p:cNvPr id="12291" name="Picture 5" descr="C:\WINDOWS\Desktop\sarah howland\images\keith haring\best buds.bmp"/>
          <p:cNvPicPr>
            <a:picLocks noChangeAspect="1" noChangeArrowheads="1"/>
          </p:cNvPicPr>
          <p:nvPr/>
        </p:nvPicPr>
        <p:blipFill>
          <a:blip r:embed="rId2"/>
          <a:srcRect/>
          <a:stretch>
            <a:fillRect/>
          </a:stretch>
        </p:blipFill>
        <p:spPr bwMode="auto">
          <a:xfrm>
            <a:off x="914400" y="906463"/>
            <a:ext cx="6629400" cy="4710112"/>
          </a:xfrm>
          <a:prstGeom prst="rect">
            <a:avLst/>
          </a:prstGeom>
          <a:noFill/>
          <a:ln w="9525">
            <a:noFill/>
            <a:miter lim="800000"/>
            <a:headEnd/>
            <a:tailEnd/>
          </a:ln>
        </p:spPr>
      </p:pic>
      <p:sp>
        <p:nvSpPr>
          <p:cNvPr id="13322" name="Line 10"/>
          <p:cNvSpPr>
            <a:spLocks noChangeShapeType="1"/>
          </p:cNvSpPr>
          <p:nvPr/>
        </p:nvSpPr>
        <p:spPr bwMode="auto">
          <a:xfrm flipV="1">
            <a:off x="6096000" y="1295400"/>
            <a:ext cx="1371600" cy="685800"/>
          </a:xfrm>
          <a:prstGeom prst="line">
            <a:avLst/>
          </a:prstGeom>
          <a:noFill/>
          <a:ln w="76200">
            <a:solidFill>
              <a:srgbClr val="CC00CC"/>
            </a:solidFill>
            <a:round/>
            <a:headEnd type="triangle" w="med" len="med"/>
            <a:tailEnd/>
          </a:ln>
        </p:spPr>
        <p:txBody>
          <a:bodyPr/>
          <a:lstStyle/>
          <a:p>
            <a:endParaRPr lang="en-US"/>
          </a:p>
        </p:txBody>
      </p:sp>
      <p:sp>
        <p:nvSpPr>
          <p:cNvPr id="13323" name="Text Box 11"/>
          <p:cNvSpPr txBox="1">
            <a:spLocks noChangeArrowheads="1"/>
          </p:cNvSpPr>
          <p:nvPr/>
        </p:nvSpPr>
        <p:spPr bwMode="auto">
          <a:xfrm>
            <a:off x="7543800" y="914400"/>
            <a:ext cx="1600200" cy="1006475"/>
          </a:xfrm>
          <a:prstGeom prst="rect">
            <a:avLst/>
          </a:prstGeom>
          <a:noFill/>
          <a:ln w="9525">
            <a:noFill/>
            <a:miter lim="800000"/>
            <a:headEnd/>
            <a:tailEnd/>
          </a:ln>
        </p:spPr>
        <p:txBody>
          <a:bodyPr>
            <a:spAutoFit/>
          </a:bodyPr>
          <a:lstStyle/>
          <a:p>
            <a:r>
              <a:rPr lang="en-US" sz="2800">
                <a:solidFill>
                  <a:srgbClr val="FF0000"/>
                </a:solidFill>
                <a:latin typeface="BakerSignet"/>
              </a:rPr>
              <a:t>Bold lines</a:t>
            </a:r>
            <a:r>
              <a:rPr lang="en-US" sz="3200">
                <a:solidFill>
                  <a:srgbClr val="66FF66"/>
                </a:solidFill>
                <a:latin typeface="BakerSignet"/>
              </a:rPr>
              <a:t>                                                                                                                                                                                                                                                                                                                                                                                                                                                                                                                                            </a:t>
            </a:r>
          </a:p>
        </p:txBody>
      </p:sp>
      <p:sp>
        <p:nvSpPr>
          <p:cNvPr id="13324" name="Line 12"/>
          <p:cNvSpPr>
            <a:spLocks noChangeShapeType="1"/>
          </p:cNvSpPr>
          <p:nvPr/>
        </p:nvSpPr>
        <p:spPr bwMode="auto">
          <a:xfrm rot="8915868" flipV="1">
            <a:off x="1524000" y="4343400"/>
            <a:ext cx="1752600" cy="914400"/>
          </a:xfrm>
          <a:prstGeom prst="line">
            <a:avLst/>
          </a:prstGeom>
          <a:noFill/>
          <a:ln w="76200">
            <a:solidFill>
              <a:srgbClr val="CC00CC"/>
            </a:solidFill>
            <a:round/>
            <a:headEnd type="triangle" w="med" len="med"/>
            <a:tailEnd/>
          </a:ln>
        </p:spPr>
        <p:txBody>
          <a:bodyPr/>
          <a:lstStyle/>
          <a:p>
            <a:endParaRPr lang="en-US"/>
          </a:p>
        </p:txBody>
      </p:sp>
      <p:sp>
        <p:nvSpPr>
          <p:cNvPr id="13325" name="Text Box 13"/>
          <p:cNvSpPr txBox="1">
            <a:spLocks noChangeArrowheads="1"/>
          </p:cNvSpPr>
          <p:nvPr/>
        </p:nvSpPr>
        <p:spPr bwMode="auto">
          <a:xfrm>
            <a:off x="152400" y="5799138"/>
            <a:ext cx="2743200" cy="830262"/>
          </a:xfrm>
          <a:prstGeom prst="rect">
            <a:avLst/>
          </a:prstGeom>
          <a:noFill/>
          <a:ln w="9525">
            <a:noFill/>
            <a:miter lim="800000"/>
            <a:headEnd/>
            <a:tailEnd/>
          </a:ln>
        </p:spPr>
        <p:txBody>
          <a:bodyPr>
            <a:spAutoFit/>
          </a:bodyPr>
          <a:lstStyle/>
          <a:p>
            <a:r>
              <a:rPr lang="en-US">
                <a:solidFill>
                  <a:srgbClr val="FF6600"/>
                </a:solidFill>
                <a:latin typeface="BakerSignet"/>
              </a:rPr>
              <a:t>Simplified and stylized figures</a:t>
            </a:r>
          </a:p>
        </p:txBody>
      </p:sp>
      <p:sp>
        <p:nvSpPr>
          <p:cNvPr id="13326" name="Line 14"/>
          <p:cNvSpPr>
            <a:spLocks noChangeShapeType="1"/>
          </p:cNvSpPr>
          <p:nvPr/>
        </p:nvSpPr>
        <p:spPr bwMode="auto">
          <a:xfrm rot="-7516215" flipH="1" flipV="1">
            <a:off x="2617788" y="3478212"/>
            <a:ext cx="4878388" cy="315913"/>
          </a:xfrm>
          <a:prstGeom prst="line">
            <a:avLst/>
          </a:prstGeom>
          <a:noFill/>
          <a:ln w="76200">
            <a:solidFill>
              <a:srgbClr val="CC00CC"/>
            </a:solidFill>
            <a:round/>
            <a:headEnd type="triangle" w="med" len="med"/>
            <a:tailEnd/>
          </a:ln>
        </p:spPr>
        <p:txBody>
          <a:bodyPr/>
          <a:lstStyle/>
          <a:p>
            <a:endParaRPr lang="en-US"/>
          </a:p>
        </p:txBody>
      </p:sp>
      <p:sp>
        <p:nvSpPr>
          <p:cNvPr id="13327" name="Oval 15"/>
          <p:cNvSpPr>
            <a:spLocks noChangeArrowheads="1"/>
          </p:cNvSpPr>
          <p:nvPr/>
        </p:nvSpPr>
        <p:spPr bwMode="auto">
          <a:xfrm>
            <a:off x="1219200" y="1066800"/>
            <a:ext cx="2667000" cy="914400"/>
          </a:xfrm>
          <a:prstGeom prst="ellipse">
            <a:avLst/>
          </a:prstGeom>
          <a:noFill/>
          <a:ln w="76200">
            <a:solidFill>
              <a:srgbClr val="CC00CC"/>
            </a:solidFill>
            <a:round/>
            <a:headEnd/>
            <a:tailEnd/>
          </a:ln>
        </p:spPr>
        <p:txBody>
          <a:bodyPr wrap="none" anchor="ctr"/>
          <a:lstStyle/>
          <a:p>
            <a:pPr algn="ctr"/>
            <a:endParaRPr lang="en-US">
              <a:solidFill>
                <a:srgbClr val="CC00CC"/>
              </a:solidFill>
            </a:endParaRPr>
          </a:p>
        </p:txBody>
      </p:sp>
      <p:sp>
        <p:nvSpPr>
          <p:cNvPr id="13328" name="Text Box 16"/>
          <p:cNvSpPr txBox="1">
            <a:spLocks noChangeArrowheads="1"/>
          </p:cNvSpPr>
          <p:nvPr/>
        </p:nvSpPr>
        <p:spPr bwMode="auto">
          <a:xfrm>
            <a:off x="3200400" y="5657850"/>
            <a:ext cx="6248400" cy="1200150"/>
          </a:xfrm>
          <a:prstGeom prst="rect">
            <a:avLst/>
          </a:prstGeom>
          <a:noFill/>
          <a:ln w="9525">
            <a:noFill/>
            <a:miter lim="800000"/>
            <a:headEnd/>
            <a:tailEnd/>
          </a:ln>
        </p:spPr>
        <p:txBody>
          <a:bodyPr>
            <a:spAutoFit/>
          </a:bodyPr>
          <a:lstStyle/>
          <a:p>
            <a:r>
              <a:rPr lang="en-US">
                <a:latin typeface="BakerSignet"/>
              </a:rPr>
              <a:t>Figures surrounded by rhythmic lines that make them appear to vibrate or move.</a:t>
            </a:r>
          </a:p>
        </p:txBody>
      </p:sp>
    </p:spTree>
    <p:extLst>
      <p:ext uri="{BB962C8B-B14F-4D97-AF65-F5344CB8AC3E}">
        <p14:creationId xmlns:p14="http://schemas.microsoft.com/office/powerpoint/2010/main" val="21961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additive="base">
                                        <p:cTn id="7" dur="500" fill="hold"/>
                                        <p:tgtEl>
                                          <p:spTgt spid="13322"/>
                                        </p:tgtEl>
                                        <p:attrNameLst>
                                          <p:attrName>ppt_x</p:attrName>
                                        </p:attrNameLst>
                                      </p:cBhvr>
                                      <p:tavLst>
                                        <p:tav tm="0">
                                          <p:val>
                                            <p:strVal val="#ppt_x"/>
                                          </p:val>
                                        </p:tav>
                                        <p:tav tm="100000">
                                          <p:val>
                                            <p:strVal val="#ppt_x"/>
                                          </p:val>
                                        </p:tav>
                                      </p:tavLst>
                                    </p:anim>
                                    <p:anim calcmode="lin" valueType="num">
                                      <p:cBhvr additive="base">
                                        <p:cTn id="8" dur="500" fill="hold"/>
                                        <p:tgtEl>
                                          <p:spTgt spid="133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13323"/>
                                        </p:tgtEl>
                                        <p:attrNameLst>
                                          <p:attrName>style.visibility</p:attrName>
                                        </p:attrNameLst>
                                      </p:cBhvr>
                                      <p:to>
                                        <p:strVal val="visible"/>
                                      </p:to>
                                    </p:set>
                                    <p:anim calcmode="lin" valueType="num">
                                      <p:cBhvr additive="base">
                                        <p:cTn id="13" dur="300" fill="hold"/>
                                        <p:tgtEl>
                                          <p:spTgt spid="13323"/>
                                        </p:tgtEl>
                                        <p:attrNameLst>
                                          <p:attrName>ppt_x</p:attrName>
                                        </p:attrNameLst>
                                      </p:cBhvr>
                                      <p:tavLst>
                                        <p:tav tm="0">
                                          <p:val>
                                            <p:strVal val="#ppt_x"/>
                                          </p:val>
                                        </p:tav>
                                        <p:tav tm="100000">
                                          <p:val>
                                            <p:strVal val="#ppt_x"/>
                                          </p:val>
                                        </p:tav>
                                      </p:tavLst>
                                    </p:anim>
                                    <p:anim calcmode="lin" valueType="num">
                                      <p:cBhvr additive="base">
                                        <p:cTn id="14" dur="300" fill="hold"/>
                                        <p:tgtEl>
                                          <p:spTgt spid="133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24"/>
                                        </p:tgtEl>
                                        <p:attrNameLst>
                                          <p:attrName>style.visibility</p:attrName>
                                        </p:attrNameLst>
                                      </p:cBhvr>
                                      <p:to>
                                        <p:strVal val="visible"/>
                                      </p:to>
                                    </p:set>
                                    <p:anim calcmode="lin" valueType="num">
                                      <p:cBhvr additive="base">
                                        <p:cTn id="19" dur="500" fill="hold"/>
                                        <p:tgtEl>
                                          <p:spTgt spid="13324"/>
                                        </p:tgtEl>
                                        <p:attrNameLst>
                                          <p:attrName>ppt_x</p:attrName>
                                        </p:attrNameLst>
                                      </p:cBhvr>
                                      <p:tavLst>
                                        <p:tav tm="0">
                                          <p:val>
                                            <p:strVal val="#ppt_x"/>
                                          </p:val>
                                        </p:tav>
                                        <p:tav tm="100000">
                                          <p:val>
                                            <p:strVal val="#ppt_x"/>
                                          </p:val>
                                        </p:tav>
                                      </p:tavLst>
                                    </p:anim>
                                    <p:anim calcmode="lin" valueType="num">
                                      <p:cBhvr additive="base">
                                        <p:cTn id="20" dur="500" fill="hold"/>
                                        <p:tgtEl>
                                          <p:spTgt spid="133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13325"/>
                                        </p:tgtEl>
                                        <p:attrNameLst>
                                          <p:attrName>style.visibility</p:attrName>
                                        </p:attrNameLst>
                                      </p:cBhvr>
                                      <p:to>
                                        <p:strVal val="visible"/>
                                      </p:to>
                                    </p:set>
                                    <p:anim calcmode="lin" valueType="num">
                                      <p:cBhvr additive="base">
                                        <p:cTn id="25" dur="300" fill="hold"/>
                                        <p:tgtEl>
                                          <p:spTgt spid="13325"/>
                                        </p:tgtEl>
                                        <p:attrNameLst>
                                          <p:attrName>ppt_x</p:attrName>
                                        </p:attrNameLst>
                                      </p:cBhvr>
                                      <p:tavLst>
                                        <p:tav tm="0">
                                          <p:val>
                                            <p:strVal val="#ppt_x"/>
                                          </p:val>
                                        </p:tav>
                                        <p:tav tm="100000">
                                          <p:val>
                                            <p:strVal val="#ppt_x"/>
                                          </p:val>
                                        </p:tav>
                                      </p:tavLst>
                                    </p:anim>
                                    <p:anim calcmode="lin" valueType="num">
                                      <p:cBhvr additive="base">
                                        <p:cTn id="26" dur="300" fill="hold"/>
                                        <p:tgtEl>
                                          <p:spTgt spid="133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327"/>
                                        </p:tgtEl>
                                        <p:attrNameLst>
                                          <p:attrName>style.visibility</p:attrName>
                                        </p:attrNameLst>
                                      </p:cBhvr>
                                      <p:to>
                                        <p:strVal val="visible"/>
                                      </p:to>
                                    </p:set>
                                    <p:anim calcmode="lin" valueType="num">
                                      <p:cBhvr additive="base">
                                        <p:cTn id="31" dur="500" fill="hold"/>
                                        <p:tgtEl>
                                          <p:spTgt spid="13327"/>
                                        </p:tgtEl>
                                        <p:attrNameLst>
                                          <p:attrName>ppt_x</p:attrName>
                                        </p:attrNameLst>
                                      </p:cBhvr>
                                      <p:tavLst>
                                        <p:tav tm="0">
                                          <p:val>
                                            <p:strVal val="0-#ppt_w/2"/>
                                          </p:val>
                                        </p:tav>
                                        <p:tav tm="100000">
                                          <p:val>
                                            <p:strVal val="#ppt_x"/>
                                          </p:val>
                                        </p:tav>
                                      </p:tavLst>
                                    </p:anim>
                                    <p:anim calcmode="lin" valueType="num">
                                      <p:cBhvr additive="base">
                                        <p:cTn id="32" dur="500" fill="hold"/>
                                        <p:tgtEl>
                                          <p:spTgt spid="133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33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3328"/>
                                        </p:tgtEl>
                                        <p:attrNameLst>
                                          <p:attrName>style.visibility</p:attrName>
                                        </p:attrNameLst>
                                      </p:cBhvr>
                                      <p:to>
                                        <p:strVal val="visible"/>
                                      </p:to>
                                    </p:set>
                                    <p:anim calcmode="lin" valueType="num">
                                      <p:cBhvr additive="base">
                                        <p:cTn id="41" dur="500" fill="hold"/>
                                        <p:tgtEl>
                                          <p:spTgt spid="13328"/>
                                        </p:tgtEl>
                                        <p:attrNameLst>
                                          <p:attrName>ppt_x</p:attrName>
                                        </p:attrNameLst>
                                      </p:cBhvr>
                                      <p:tavLst>
                                        <p:tav tm="0">
                                          <p:val>
                                            <p:strVal val="0-#ppt_w/2"/>
                                          </p:val>
                                        </p:tav>
                                        <p:tav tm="100000">
                                          <p:val>
                                            <p:strVal val="#ppt_x"/>
                                          </p:val>
                                        </p:tav>
                                      </p:tavLst>
                                    </p:anim>
                                    <p:anim calcmode="lin" valueType="num">
                                      <p:cBhvr additive="base">
                                        <p:cTn id="42" dur="500" fill="hold"/>
                                        <p:tgtEl>
                                          <p:spTgt spid="13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animBg="1"/>
      <p:bldP spid="13323" grpId="0" autoUpdateAnimBg="0"/>
      <p:bldP spid="13324" grpId="0" animBg="1"/>
      <p:bldP spid="13325" grpId="0" autoUpdateAnimBg="0"/>
      <p:bldP spid="13326" grpId="0" animBg="1"/>
      <p:bldP spid="13327" grpId="0" animBg="1" autoUpdateAnimBg="0"/>
      <p:bldP spid="1332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533400" y="152400"/>
            <a:ext cx="7620000" cy="1554163"/>
          </a:xfrm>
          <a:prstGeom prst="rect">
            <a:avLst/>
          </a:prstGeom>
          <a:noFill/>
          <a:ln w="9525">
            <a:noFill/>
            <a:miter lim="800000"/>
            <a:headEnd/>
            <a:tailEnd/>
          </a:ln>
        </p:spPr>
        <p:txBody>
          <a:bodyPr>
            <a:spAutoFit/>
          </a:bodyPr>
          <a:lstStyle/>
          <a:p>
            <a:r>
              <a:rPr lang="en-US" sz="3200" b="1">
                <a:latin typeface="BakerSignet"/>
              </a:rPr>
              <a:t>Characteristics of his drawings:</a:t>
            </a:r>
          </a:p>
          <a:p>
            <a:endParaRPr lang="en-US" sz="3200" b="1">
              <a:latin typeface="BakerSignet"/>
            </a:endParaRPr>
          </a:p>
          <a:p>
            <a:endParaRPr lang="en-US" sz="3200" b="1" i="1">
              <a:latin typeface="BakerSignet"/>
            </a:endParaRPr>
          </a:p>
        </p:txBody>
      </p:sp>
      <p:sp>
        <p:nvSpPr>
          <p:cNvPr id="14343" name="Text Box 7"/>
          <p:cNvSpPr txBox="1">
            <a:spLocks noChangeArrowheads="1"/>
          </p:cNvSpPr>
          <p:nvPr/>
        </p:nvSpPr>
        <p:spPr bwMode="auto">
          <a:xfrm>
            <a:off x="1066800" y="2971800"/>
            <a:ext cx="3276600" cy="519113"/>
          </a:xfrm>
          <a:prstGeom prst="rect">
            <a:avLst/>
          </a:prstGeom>
          <a:noFill/>
          <a:ln w="9525">
            <a:noFill/>
            <a:miter lim="800000"/>
            <a:headEnd/>
            <a:tailEnd/>
          </a:ln>
        </p:spPr>
        <p:txBody>
          <a:bodyPr>
            <a:spAutoFit/>
          </a:bodyPr>
          <a:lstStyle/>
          <a:p>
            <a:r>
              <a:rPr lang="en-US" sz="2800">
                <a:latin typeface="BakerSignet"/>
              </a:rPr>
              <a:t>Radiating Baby</a:t>
            </a:r>
          </a:p>
        </p:txBody>
      </p:sp>
      <p:pic>
        <p:nvPicPr>
          <p:cNvPr id="14344" name="Picture 8" descr="C:\WINDOWS\Desktop\sarah howland\images\keith haring\radiating baby.bmp"/>
          <p:cNvPicPr>
            <a:picLocks noChangeAspect="1" noChangeArrowheads="1"/>
          </p:cNvPicPr>
          <p:nvPr/>
        </p:nvPicPr>
        <p:blipFill>
          <a:blip r:embed="rId2"/>
          <a:srcRect/>
          <a:stretch>
            <a:fillRect/>
          </a:stretch>
        </p:blipFill>
        <p:spPr bwMode="auto">
          <a:xfrm>
            <a:off x="533400" y="914400"/>
            <a:ext cx="3657600" cy="2139950"/>
          </a:xfrm>
          <a:prstGeom prst="rect">
            <a:avLst/>
          </a:prstGeom>
          <a:noFill/>
          <a:ln w="9525">
            <a:noFill/>
            <a:miter lim="800000"/>
            <a:headEnd/>
            <a:tailEnd/>
          </a:ln>
        </p:spPr>
      </p:pic>
      <p:sp>
        <p:nvSpPr>
          <p:cNvPr id="14347" name="Text Box 11"/>
          <p:cNvSpPr txBox="1">
            <a:spLocks noChangeArrowheads="1"/>
          </p:cNvSpPr>
          <p:nvPr/>
        </p:nvSpPr>
        <p:spPr bwMode="auto">
          <a:xfrm>
            <a:off x="4876800" y="3429000"/>
            <a:ext cx="3276600" cy="519113"/>
          </a:xfrm>
          <a:prstGeom prst="rect">
            <a:avLst/>
          </a:prstGeom>
          <a:noFill/>
          <a:ln w="9525">
            <a:noFill/>
            <a:miter lim="800000"/>
            <a:headEnd/>
            <a:tailEnd/>
          </a:ln>
        </p:spPr>
        <p:txBody>
          <a:bodyPr>
            <a:spAutoFit/>
          </a:bodyPr>
          <a:lstStyle/>
          <a:p>
            <a:r>
              <a:rPr lang="en-US" sz="2800">
                <a:latin typeface="BakerSignet"/>
              </a:rPr>
              <a:t>Dancing People</a:t>
            </a:r>
          </a:p>
        </p:txBody>
      </p:sp>
      <p:pic>
        <p:nvPicPr>
          <p:cNvPr id="14348" name="Picture 12" descr="C:\WINDOWS\Desktop\sarah howland\images\keith haring\falling.bmp"/>
          <p:cNvPicPr>
            <a:picLocks noChangeAspect="1" noChangeArrowheads="1"/>
          </p:cNvPicPr>
          <p:nvPr/>
        </p:nvPicPr>
        <p:blipFill>
          <a:blip r:embed="rId3"/>
          <a:srcRect/>
          <a:stretch>
            <a:fillRect/>
          </a:stretch>
        </p:blipFill>
        <p:spPr bwMode="auto">
          <a:xfrm>
            <a:off x="5029200" y="838200"/>
            <a:ext cx="2524125" cy="2632075"/>
          </a:xfrm>
          <a:prstGeom prst="rect">
            <a:avLst/>
          </a:prstGeom>
          <a:noFill/>
          <a:ln w="9525">
            <a:noFill/>
            <a:miter lim="800000"/>
            <a:headEnd/>
            <a:tailEnd/>
          </a:ln>
        </p:spPr>
      </p:pic>
      <p:pic>
        <p:nvPicPr>
          <p:cNvPr id="14349" name="Picture 13" descr="C:\WINDOWS\Desktop\sarah howland\images\keith haring\red dogs.bmp"/>
          <p:cNvPicPr>
            <a:picLocks noChangeAspect="1" noChangeArrowheads="1"/>
          </p:cNvPicPr>
          <p:nvPr/>
        </p:nvPicPr>
        <p:blipFill>
          <a:blip r:embed="rId4"/>
          <a:srcRect/>
          <a:stretch>
            <a:fillRect/>
          </a:stretch>
        </p:blipFill>
        <p:spPr bwMode="auto">
          <a:xfrm>
            <a:off x="533400" y="3654425"/>
            <a:ext cx="3048000" cy="2441575"/>
          </a:xfrm>
          <a:prstGeom prst="rect">
            <a:avLst/>
          </a:prstGeom>
          <a:noFill/>
          <a:ln w="9525">
            <a:noFill/>
            <a:miter lim="800000"/>
            <a:headEnd/>
            <a:tailEnd/>
          </a:ln>
        </p:spPr>
      </p:pic>
      <p:sp>
        <p:nvSpPr>
          <p:cNvPr id="14350" name="Text Box 14"/>
          <p:cNvSpPr txBox="1">
            <a:spLocks noChangeArrowheads="1"/>
          </p:cNvSpPr>
          <p:nvPr/>
        </p:nvSpPr>
        <p:spPr bwMode="auto">
          <a:xfrm>
            <a:off x="1203325" y="6035675"/>
            <a:ext cx="895350" cy="519113"/>
          </a:xfrm>
          <a:prstGeom prst="rect">
            <a:avLst/>
          </a:prstGeom>
          <a:noFill/>
          <a:ln w="9525">
            <a:noFill/>
            <a:miter lim="800000"/>
            <a:headEnd/>
            <a:tailEnd/>
          </a:ln>
        </p:spPr>
        <p:txBody>
          <a:bodyPr wrap="none">
            <a:spAutoFit/>
          </a:bodyPr>
          <a:lstStyle/>
          <a:p>
            <a:r>
              <a:rPr lang="en-US" sz="2800">
                <a:latin typeface="BakerSignet"/>
              </a:rPr>
              <a:t>Dogs</a:t>
            </a:r>
          </a:p>
        </p:txBody>
      </p:sp>
      <p:sp>
        <p:nvSpPr>
          <p:cNvPr id="14351" name="Text Box 15"/>
          <p:cNvSpPr txBox="1">
            <a:spLocks noChangeArrowheads="1"/>
          </p:cNvSpPr>
          <p:nvPr/>
        </p:nvSpPr>
        <p:spPr bwMode="auto">
          <a:xfrm>
            <a:off x="4876800" y="6096000"/>
            <a:ext cx="2087563" cy="519113"/>
          </a:xfrm>
          <a:prstGeom prst="rect">
            <a:avLst/>
          </a:prstGeom>
          <a:noFill/>
          <a:ln w="9525">
            <a:noFill/>
            <a:miter lim="800000"/>
            <a:headEnd/>
            <a:tailEnd/>
          </a:ln>
        </p:spPr>
        <p:txBody>
          <a:bodyPr wrap="none">
            <a:spAutoFit/>
          </a:bodyPr>
          <a:lstStyle/>
          <a:p>
            <a:r>
              <a:rPr lang="en-US" sz="2800">
                <a:latin typeface="BakerSignet"/>
              </a:rPr>
              <a:t>Flying Saucers</a:t>
            </a:r>
          </a:p>
        </p:txBody>
      </p:sp>
      <p:pic>
        <p:nvPicPr>
          <p:cNvPr id="14352" name="Picture 16" descr="C:\WINDOWS\Desktop\sarah howland\images\keith haring\flying saucer 2 copy.jpg"/>
          <p:cNvPicPr>
            <a:picLocks noChangeAspect="1" noChangeArrowheads="1"/>
          </p:cNvPicPr>
          <p:nvPr/>
        </p:nvPicPr>
        <p:blipFill>
          <a:blip r:embed="rId5"/>
          <a:srcRect/>
          <a:stretch>
            <a:fillRect/>
          </a:stretch>
        </p:blipFill>
        <p:spPr bwMode="auto">
          <a:xfrm>
            <a:off x="4800600" y="4191000"/>
            <a:ext cx="2514600" cy="1973263"/>
          </a:xfrm>
          <a:prstGeom prst="rect">
            <a:avLst/>
          </a:prstGeom>
          <a:noFill/>
          <a:ln w="9525">
            <a:noFill/>
            <a:miter lim="800000"/>
            <a:headEnd/>
            <a:tailEnd/>
          </a:ln>
        </p:spPr>
      </p:pic>
    </p:spTree>
    <p:extLst>
      <p:ext uri="{BB962C8B-B14F-4D97-AF65-F5344CB8AC3E}">
        <p14:creationId xmlns:p14="http://schemas.microsoft.com/office/powerpoint/2010/main" val="29635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dissolve">
                                      <p:cBhvr>
                                        <p:cTn id="7" dur="500"/>
                                        <p:tgtEl>
                                          <p:spTgt spid="143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43"/>
                                        </p:tgtEl>
                                        <p:attrNameLst>
                                          <p:attrName>style.visibility</p:attrName>
                                        </p:attrNameLst>
                                      </p:cBhvr>
                                      <p:to>
                                        <p:strVal val="visible"/>
                                      </p:to>
                                    </p:set>
                                    <p:animEffect transition="in" filter="dissolve">
                                      <p:cBhvr>
                                        <p:cTn id="10" dur="500"/>
                                        <p:tgtEl>
                                          <p:spTgt spid="1434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348"/>
                                        </p:tgtEl>
                                        <p:attrNameLst>
                                          <p:attrName>style.visibility</p:attrName>
                                        </p:attrNameLst>
                                      </p:cBhvr>
                                      <p:to>
                                        <p:strVal val="visible"/>
                                      </p:to>
                                    </p:set>
                                    <p:animEffect transition="in" filter="dissolve">
                                      <p:cBhvr>
                                        <p:cTn id="15" dur="500"/>
                                        <p:tgtEl>
                                          <p:spTgt spid="1434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347"/>
                                        </p:tgtEl>
                                        <p:attrNameLst>
                                          <p:attrName>style.visibility</p:attrName>
                                        </p:attrNameLst>
                                      </p:cBhvr>
                                      <p:to>
                                        <p:strVal val="visible"/>
                                      </p:to>
                                    </p:set>
                                    <p:animEffect transition="in" filter="dissolve">
                                      <p:cBhvr>
                                        <p:cTn id="18" dur="500"/>
                                        <p:tgtEl>
                                          <p:spTgt spid="1434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349"/>
                                        </p:tgtEl>
                                        <p:attrNameLst>
                                          <p:attrName>style.visibility</p:attrName>
                                        </p:attrNameLst>
                                      </p:cBhvr>
                                      <p:to>
                                        <p:strVal val="visible"/>
                                      </p:to>
                                    </p:set>
                                    <p:animEffect transition="in" filter="dissolve">
                                      <p:cBhvr>
                                        <p:cTn id="23" dur="500"/>
                                        <p:tgtEl>
                                          <p:spTgt spid="1434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350"/>
                                        </p:tgtEl>
                                        <p:attrNameLst>
                                          <p:attrName>style.visibility</p:attrName>
                                        </p:attrNameLst>
                                      </p:cBhvr>
                                      <p:to>
                                        <p:strVal val="visible"/>
                                      </p:to>
                                    </p:set>
                                    <p:animEffect transition="in" filter="dissolve">
                                      <p:cBhvr>
                                        <p:cTn id="26" dur="500"/>
                                        <p:tgtEl>
                                          <p:spTgt spid="1435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4352"/>
                                        </p:tgtEl>
                                        <p:attrNameLst>
                                          <p:attrName>style.visibility</p:attrName>
                                        </p:attrNameLst>
                                      </p:cBhvr>
                                      <p:to>
                                        <p:strVal val="visible"/>
                                      </p:to>
                                    </p:set>
                                    <p:animEffect transition="in" filter="dissolve">
                                      <p:cBhvr>
                                        <p:cTn id="31" dur="500"/>
                                        <p:tgtEl>
                                          <p:spTgt spid="1435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351"/>
                                        </p:tgtEl>
                                        <p:attrNameLst>
                                          <p:attrName>style.visibility</p:attrName>
                                        </p:attrNameLst>
                                      </p:cBhvr>
                                      <p:to>
                                        <p:strVal val="visible"/>
                                      </p:to>
                                    </p:set>
                                    <p:animEffect transition="in" filter="dissolve">
                                      <p:cBhvr>
                                        <p:cTn id="34" dur="500"/>
                                        <p:tgtEl>
                                          <p:spTgt spid="14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P spid="14347" grpId="0"/>
      <p:bldP spid="14350" grpId="0"/>
      <p:bldP spid="143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33400" y="304800"/>
            <a:ext cx="7620000" cy="2041525"/>
          </a:xfrm>
          <a:prstGeom prst="rect">
            <a:avLst/>
          </a:prstGeom>
          <a:noFill/>
          <a:ln w="9525">
            <a:noFill/>
            <a:miter lim="800000"/>
            <a:headEnd/>
            <a:tailEnd/>
          </a:ln>
        </p:spPr>
        <p:txBody>
          <a:bodyPr>
            <a:spAutoFit/>
          </a:bodyPr>
          <a:lstStyle/>
          <a:p>
            <a:pPr algn="ctr"/>
            <a:r>
              <a:rPr lang="en-US" sz="3200" b="1">
                <a:latin typeface="BakerSignet"/>
              </a:rPr>
              <a:t>Haring’s work appealed to many different types of people.</a:t>
            </a:r>
          </a:p>
          <a:p>
            <a:endParaRPr lang="en-US" sz="3200" b="1">
              <a:latin typeface="BakerSignet"/>
            </a:endParaRPr>
          </a:p>
          <a:p>
            <a:endParaRPr lang="en-US" sz="3200" b="1" i="1">
              <a:latin typeface="BakerSignet"/>
            </a:endParaRPr>
          </a:p>
        </p:txBody>
      </p:sp>
      <p:sp>
        <p:nvSpPr>
          <p:cNvPr id="14339" name="Text Box 8"/>
          <p:cNvSpPr txBox="1">
            <a:spLocks noChangeArrowheads="1"/>
          </p:cNvSpPr>
          <p:nvPr/>
        </p:nvSpPr>
        <p:spPr bwMode="auto">
          <a:xfrm>
            <a:off x="4191000" y="1524000"/>
            <a:ext cx="4724400" cy="3935413"/>
          </a:xfrm>
          <a:prstGeom prst="rect">
            <a:avLst/>
          </a:prstGeom>
          <a:noFill/>
          <a:ln w="9525">
            <a:noFill/>
            <a:miter lim="800000"/>
            <a:headEnd/>
            <a:tailEnd/>
          </a:ln>
        </p:spPr>
        <p:txBody>
          <a:bodyPr>
            <a:spAutoFit/>
          </a:bodyPr>
          <a:lstStyle/>
          <a:p>
            <a:pPr>
              <a:buFontTx/>
              <a:buChar char="•"/>
            </a:pPr>
            <a:r>
              <a:rPr lang="en-US" sz="2800">
                <a:latin typeface="BakerSignet"/>
              </a:rPr>
              <a:t>Brought a human touch to the dingy and dirty subway stations.</a:t>
            </a:r>
          </a:p>
          <a:p>
            <a:pPr>
              <a:buFontTx/>
              <a:buChar char="•"/>
            </a:pPr>
            <a:r>
              <a:rPr lang="en-US" sz="2800">
                <a:latin typeface="BakerSignet"/>
              </a:rPr>
              <a:t>Images were whimsical, often humorous, and somewhat mysterious.</a:t>
            </a:r>
          </a:p>
          <a:p>
            <a:pPr>
              <a:buFontTx/>
              <a:buChar char="•"/>
            </a:pPr>
            <a:r>
              <a:rPr lang="en-US" sz="2800">
                <a:latin typeface="BakerSignet"/>
              </a:rPr>
              <a:t>Instead of looking like typical graffiti art, his poster size drawings looked like they were supposed to be there.</a:t>
            </a:r>
          </a:p>
        </p:txBody>
      </p:sp>
      <p:pic>
        <p:nvPicPr>
          <p:cNvPr id="14340" name="Picture 10" descr="C:\WINDOWS\Desktop\sarah howland\images\keith haring\keithwork01.jpe"/>
          <p:cNvPicPr>
            <a:picLocks noChangeAspect="1" noChangeArrowheads="1"/>
          </p:cNvPicPr>
          <p:nvPr/>
        </p:nvPicPr>
        <p:blipFill>
          <a:blip r:embed="rId2"/>
          <a:srcRect/>
          <a:stretch>
            <a:fillRect/>
          </a:stretch>
        </p:blipFill>
        <p:spPr bwMode="auto">
          <a:xfrm>
            <a:off x="609600" y="1447800"/>
            <a:ext cx="3238500" cy="5080000"/>
          </a:xfrm>
          <a:prstGeom prst="rect">
            <a:avLst/>
          </a:prstGeom>
          <a:noFill/>
          <a:ln w="9525">
            <a:noFill/>
            <a:miter lim="800000"/>
            <a:headEnd/>
            <a:tailEnd/>
          </a:ln>
        </p:spPr>
      </p:pic>
    </p:spTree>
    <p:extLst>
      <p:ext uri="{BB962C8B-B14F-4D97-AF65-F5344CB8AC3E}">
        <p14:creationId xmlns:p14="http://schemas.microsoft.com/office/powerpoint/2010/main" val="2301544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228600" y="76200"/>
            <a:ext cx="3048000" cy="4154488"/>
          </a:xfrm>
          <a:prstGeom prst="rect">
            <a:avLst/>
          </a:prstGeom>
          <a:noFill/>
          <a:ln w="9525">
            <a:noFill/>
            <a:miter lim="800000"/>
            <a:headEnd/>
            <a:tailEnd/>
          </a:ln>
        </p:spPr>
        <p:txBody>
          <a:bodyPr>
            <a:spAutoFit/>
          </a:bodyPr>
          <a:lstStyle/>
          <a:p>
            <a:r>
              <a:rPr lang="en-US">
                <a:latin typeface="BakerSignet"/>
              </a:rPr>
              <a:t>Keith Haring created his own visual language. His symbols appear repeatedly in different artworks of his. This type of pictorial writing system is known </a:t>
            </a:r>
          </a:p>
          <a:p>
            <a:r>
              <a:rPr lang="en-US">
                <a:latin typeface="BakerSignet"/>
              </a:rPr>
              <a:t>as pictographs.</a:t>
            </a:r>
          </a:p>
        </p:txBody>
      </p:sp>
      <p:pic>
        <p:nvPicPr>
          <p:cNvPr id="15363" name="Picture 9" descr="C:\WINDOWS\Desktop\sarah howland\images\keith haring\space ship and dog.gif"/>
          <p:cNvPicPr>
            <a:picLocks noChangeAspect="1" noChangeArrowheads="1"/>
          </p:cNvPicPr>
          <p:nvPr/>
        </p:nvPicPr>
        <p:blipFill>
          <a:blip r:embed="rId2"/>
          <a:srcRect/>
          <a:stretch>
            <a:fillRect/>
          </a:stretch>
        </p:blipFill>
        <p:spPr bwMode="auto">
          <a:xfrm>
            <a:off x="3097213" y="457200"/>
            <a:ext cx="6046787" cy="5978525"/>
          </a:xfrm>
          <a:prstGeom prst="rect">
            <a:avLst/>
          </a:prstGeom>
          <a:noFill/>
          <a:ln w="9525">
            <a:noFill/>
            <a:miter lim="800000"/>
            <a:headEnd/>
            <a:tailEnd/>
          </a:ln>
        </p:spPr>
      </p:pic>
      <p:sp>
        <p:nvSpPr>
          <p:cNvPr id="16396" name="Oval 12"/>
          <p:cNvSpPr>
            <a:spLocks noChangeArrowheads="1"/>
          </p:cNvSpPr>
          <p:nvPr/>
        </p:nvSpPr>
        <p:spPr bwMode="auto">
          <a:xfrm>
            <a:off x="4800600" y="1219200"/>
            <a:ext cx="2590800" cy="1676400"/>
          </a:xfrm>
          <a:prstGeom prst="ellipse">
            <a:avLst/>
          </a:prstGeom>
          <a:noFill/>
          <a:ln w="117475">
            <a:solidFill>
              <a:srgbClr val="FF0000"/>
            </a:solidFill>
            <a:round/>
            <a:headEnd/>
            <a:tailEnd/>
          </a:ln>
        </p:spPr>
        <p:txBody>
          <a:bodyPr wrap="none" anchor="ctr"/>
          <a:lstStyle/>
          <a:p>
            <a:pPr algn="ctr"/>
            <a:endParaRPr lang="en-US">
              <a:solidFill>
                <a:schemeClr val="accent1"/>
              </a:solidFill>
            </a:endParaRPr>
          </a:p>
        </p:txBody>
      </p:sp>
      <p:sp>
        <p:nvSpPr>
          <p:cNvPr id="16397" name="Oval 13"/>
          <p:cNvSpPr>
            <a:spLocks noChangeArrowheads="1"/>
          </p:cNvSpPr>
          <p:nvPr/>
        </p:nvSpPr>
        <p:spPr bwMode="auto">
          <a:xfrm>
            <a:off x="3276600" y="1371600"/>
            <a:ext cx="1219200" cy="1143000"/>
          </a:xfrm>
          <a:prstGeom prst="ellipse">
            <a:avLst/>
          </a:prstGeom>
          <a:noFill/>
          <a:ln w="117475">
            <a:solidFill>
              <a:srgbClr val="FF6600"/>
            </a:solidFill>
            <a:round/>
            <a:headEnd/>
            <a:tailEnd/>
          </a:ln>
        </p:spPr>
        <p:txBody>
          <a:bodyPr wrap="none" anchor="ctr"/>
          <a:lstStyle/>
          <a:p>
            <a:pPr algn="ctr"/>
            <a:endParaRPr lang="en-US">
              <a:solidFill>
                <a:schemeClr val="accent1"/>
              </a:solidFill>
            </a:endParaRPr>
          </a:p>
        </p:txBody>
      </p:sp>
      <p:sp>
        <p:nvSpPr>
          <p:cNvPr id="16398" name="Oval 14"/>
          <p:cNvSpPr>
            <a:spLocks noChangeArrowheads="1"/>
          </p:cNvSpPr>
          <p:nvPr/>
        </p:nvSpPr>
        <p:spPr bwMode="auto">
          <a:xfrm>
            <a:off x="6400800" y="3657600"/>
            <a:ext cx="1752600" cy="2819400"/>
          </a:xfrm>
          <a:prstGeom prst="ellipse">
            <a:avLst/>
          </a:prstGeom>
          <a:noFill/>
          <a:ln w="117475">
            <a:solidFill>
              <a:schemeClr val="accent2"/>
            </a:solidFill>
            <a:round/>
            <a:headEnd/>
            <a:tailEnd/>
          </a:ln>
        </p:spPr>
        <p:txBody>
          <a:bodyPr wrap="none" anchor="ctr"/>
          <a:lstStyle/>
          <a:p>
            <a:pPr algn="ctr"/>
            <a:endParaRPr lang="en-US">
              <a:solidFill>
                <a:schemeClr val="accent2"/>
              </a:solidFill>
            </a:endParaRPr>
          </a:p>
        </p:txBody>
      </p:sp>
      <p:sp>
        <p:nvSpPr>
          <p:cNvPr id="16399" name="Oval 15"/>
          <p:cNvSpPr>
            <a:spLocks noChangeArrowheads="1"/>
          </p:cNvSpPr>
          <p:nvPr/>
        </p:nvSpPr>
        <p:spPr bwMode="auto">
          <a:xfrm>
            <a:off x="5334000" y="3657600"/>
            <a:ext cx="1219200" cy="914400"/>
          </a:xfrm>
          <a:prstGeom prst="ellipse">
            <a:avLst/>
          </a:prstGeom>
          <a:noFill/>
          <a:ln w="117475">
            <a:solidFill>
              <a:schemeClr val="accent2"/>
            </a:solidFill>
            <a:round/>
            <a:headEnd/>
            <a:tailEnd/>
          </a:ln>
        </p:spPr>
        <p:txBody>
          <a:bodyPr wrap="none" anchor="ctr"/>
          <a:lstStyle/>
          <a:p>
            <a:pPr algn="ctr"/>
            <a:endParaRPr lang="en-US">
              <a:solidFill>
                <a:schemeClr val="accent1"/>
              </a:solidFill>
            </a:endParaRPr>
          </a:p>
        </p:txBody>
      </p:sp>
      <p:sp>
        <p:nvSpPr>
          <p:cNvPr id="16400" name="Oval 16"/>
          <p:cNvSpPr>
            <a:spLocks noChangeArrowheads="1"/>
          </p:cNvSpPr>
          <p:nvPr/>
        </p:nvSpPr>
        <p:spPr bwMode="auto">
          <a:xfrm>
            <a:off x="6934200" y="1371600"/>
            <a:ext cx="2209800" cy="1905000"/>
          </a:xfrm>
          <a:prstGeom prst="ellipse">
            <a:avLst/>
          </a:prstGeom>
          <a:noFill/>
          <a:ln w="117475">
            <a:solidFill>
              <a:schemeClr val="accent2"/>
            </a:solidFill>
            <a:round/>
            <a:headEnd/>
            <a:tailEnd/>
          </a:ln>
        </p:spPr>
        <p:txBody>
          <a:bodyPr wrap="none" anchor="ctr"/>
          <a:lstStyle/>
          <a:p>
            <a:pPr algn="ctr"/>
            <a:endParaRPr lang="en-US">
              <a:solidFill>
                <a:schemeClr val="accent1"/>
              </a:solidFill>
            </a:endParaRPr>
          </a:p>
        </p:txBody>
      </p:sp>
      <p:sp>
        <p:nvSpPr>
          <p:cNvPr id="16401" name="Oval 17"/>
          <p:cNvSpPr>
            <a:spLocks noChangeArrowheads="1"/>
          </p:cNvSpPr>
          <p:nvPr/>
        </p:nvSpPr>
        <p:spPr bwMode="auto">
          <a:xfrm>
            <a:off x="3352800" y="3886200"/>
            <a:ext cx="1219200" cy="914400"/>
          </a:xfrm>
          <a:prstGeom prst="ellipse">
            <a:avLst/>
          </a:prstGeom>
          <a:noFill/>
          <a:ln w="117475">
            <a:solidFill>
              <a:schemeClr val="accent2"/>
            </a:solidFill>
            <a:round/>
            <a:headEnd/>
            <a:tailEnd/>
          </a:ln>
        </p:spPr>
        <p:txBody>
          <a:bodyPr wrap="none" anchor="ctr"/>
          <a:lstStyle/>
          <a:p>
            <a:pPr algn="ctr"/>
            <a:endParaRPr lang="en-US">
              <a:solidFill>
                <a:schemeClr val="accent1"/>
              </a:solidFill>
            </a:endParaRPr>
          </a:p>
        </p:txBody>
      </p:sp>
      <p:sp>
        <p:nvSpPr>
          <p:cNvPr id="16402" name="Oval 18"/>
          <p:cNvSpPr>
            <a:spLocks noChangeArrowheads="1"/>
          </p:cNvSpPr>
          <p:nvPr/>
        </p:nvSpPr>
        <p:spPr bwMode="auto">
          <a:xfrm>
            <a:off x="8229600" y="5029200"/>
            <a:ext cx="1219200" cy="1828800"/>
          </a:xfrm>
          <a:prstGeom prst="ellipse">
            <a:avLst/>
          </a:prstGeom>
          <a:noFill/>
          <a:ln w="117475">
            <a:solidFill>
              <a:srgbClr val="CC00CC"/>
            </a:solidFill>
            <a:round/>
            <a:headEnd/>
            <a:tailEnd/>
          </a:ln>
        </p:spPr>
        <p:txBody>
          <a:bodyPr wrap="none" anchor="ctr"/>
          <a:lstStyle/>
          <a:p>
            <a:pPr algn="ctr"/>
            <a:endParaRPr lang="en-US">
              <a:solidFill>
                <a:schemeClr val="accent1"/>
              </a:solidFill>
            </a:endParaRPr>
          </a:p>
        </p:txBody>
      </p:sp>
      <p:sp>
        <p:nvSpPr>
          <p:cNvPr id="16403" name="Oval 19"/>
          <p:cNvSpPr>
            <a:spLocks noChangeArrowheads="1"/>
          </p:cNvSpPr>
          <p:nvPr/>
        </p:nvSpPr>
        <p:spPr bwMode="auto">
          <a:xfrm>
            <a:off x="2971800" y="5334000"/>
            <a:ext cx="1219200" cy="914400"/>
          </a:xfrm>
          <a:prstGeom prst="ellipse">
            <a:avLst/>
          </a:prstGeom>
          <a:noFill/>
          <a:ln w="117475">
            <a:solidFill>
              <a:srgbClr val="CC00CC"/>
            </a:solidFill>
            <a:round/>
            <a:headEnd/>
            <a:tailEnd/>
          </a:ln>
        </p:spPr>
        <p:txBody>
          <a:bodyPr wrap="none" anchor="ctr"/>
          <a:lstStyle/>
          <a:p>
            <a:pPr algn="ctr"/>
            <a:endParaRPr lang="en-US">
              <a:solidFill>
                <a:schemeClr val="accent1"/>
              </a:solidFill>
            </a:endParaRPr>
          </a:p>
        </p:txBody>
      </p:sp>
      <p:sp>
        <p:nvSpPr>
          <p:cNvPr id="16404" name="Oval 20"/>
          <p:cNvSpPr>
            <a:spLocks noChangeArrowheads="1"/>
          </p:cNvSpPr>
          <p:nvPr/>
        </p:nvSpPr>
        <p:spPr bwMode="auto">
          <a:xfrm>
            <a:off x="4267200" y="457200"/>
            <a:ext cx="1219200" cy="914400"/>
          </a:xfrm>
          <a:prstGeom prst="ellipse">
            <a:avLst/>
          </a:prstGeom>
          <a:noFill/>
          <a:ln w="117475">
            <a:solidFill>
              <a:srgbClr val="009900"/>
            </a:solidFill>
            <a:round/>
            <a:headEnd/>
            <a:tailEnd/>
          </a:ln>
        </p:spPr>
        <p:txBody>
          <a:bodyPr wrap="none" anchor="ctr"/>
          <a:lstStyle/>
          <a:p>
            <a:pPr algn="ctr"/>
            <a:endParaRPr lang="en-US">
              <a:solidFill>
                <a:schemeClr val="accent1"/>
              </a:solidFill>
            </a:endParaRPr>
          </a:p>
        </p:txBody>
      </p:sp>
      <p:sp>
        <p:nvSpPr>
          <p:cNvPr id="16405" name="Oval 21"/>
          <p:cNvSpPr>
            <a:spLocks noChangeArrowheads="1"/>
          </p:cNvSpPr>
          <p:nvPr/>
        </p:nvSpPr>
        <p:spPr bwMode="auto">
          <a:xfrm>
            <a:off x="4953000" y="5181600"/>
            <a:ext cx="1219200" cy="914400"/>
          </a:xfrm>
          <a:prstGeom prst="ellipse">
            <a:avLst/>
          </a:prstGeom>
          <a:noFill/>
          <a:ln w="117475">
            <a:solidFill>
              <a:srgbClr val="009900"/>
            </a:solidFill>
            <a:round/>
            <a:headEnd/>
            <a:tailEnd/>
          </a:ln>
        </p:spPr>
        <p:txBody>
          <a:bodyPr wrap="none" anchor="ctr"/>
          <a:lstStyle/>
          <a:p>
            <a:pPr algn="ctr"/>
            <a:endParaRPr lang="en-US">
              <a:solidFill>
                <a:schemeClr val="accent1"/>
              </a:solidFill>
            </a:endParaRPr>
          </a:p>
        </p:txBody>
      </p:sp>
      <p:sp>
        <p:nvSpPr>
          <p:cNvPr id="16406" name="Oval 22"/>
          <p:cNvSpPr>
            <a:spLocks noChangeArrowheads="1"/>
          </p:cNvSpPr>
          <p:nvPr/>
        </p:nvSpPr>
        <p:spPr bwMode="auto">
          <a:xfrm>
            <a:off x="3962400" y="2971800"/>
            <a:ext cx="1219200" cy="1295400"/>
          </a:xfrm>
          <a:prstGeom prst="ellipse">
            <a:avLst/>
          </a:prstGeom>
          <a:noFill/>
          <a:ln w="117475">
            <a:solidFill>
              <a:srgbClr val="009900"/>
            </a:solidFill>
            <a:round/>
            <a:headEnd/>
            <a:tailEnd/>
          </a:ln>
        </p:spPr>
        <p:txBody>
          <a:bodyPr wrap="none" anchor="ctr"/>
          <a:lstStyle/>
          <a:p>
            <a:pPr algn="ctr"/>
            <a:endParaRPr lang="en-US">
              <a:solidFill>
                <a:schemeClr val="accent1"/>
              </a:solidFill>
            </a:endParaRPr>
          </a:p>
        </p:txBody>
      </p:sp>
      <p:sp>
        <p:nvSpPr>
          <p:cNvPr id="16408" name="Text Box 24"/>
          <p:cNvSpPr txBox="1">
            <a:spLocks noChangeArrowheads="1"/>
          </p:cNvSpPr>
          <p:nvPr/>
        </p:nvSpPr>
        <p:spPr bwMode="auto">
          <a:xfrm>
            <a:off x="457200" y="5638800"/>
            <a:ext cx="1606550" cy="519113"/>
          </a:xfrm>
          <a:prstGeom prst="rect">
            <a:avLst/>
          </a:prstGeom>
          <a:noFill/>
          <a:ln w="9525">
            <a:noFill/>
            <a:miter lim="800000"/>
            <a:headEnd/>
            <a:tailEnd/>
          </a:ln>
        </p:spPr>
        <p:txBody>
          <a:bodyPr wrap="none">
            <a:spAutoFit/>
          </a:bodyPr>
          <a:lstStyle/>
          <a:p>
            <a:r>
              <a:rPr lang="en-US" sz="2800" b="1">
                <a:solidFill>
                  <a:srgbClr val="FF0000"/>
                </a:solidFill>
                <a:latin typeface="BakerSignet"/>
              </a:rPr>
              <a:t>Spaceship</a:t>
            </a:r>
          </a:p>
        </p:txBody>
      </p:sp>
      <p:sp>
        <p:nvSpPr>
          <p:cNvPr id="16410" name="Text Box 26"/>
          <p:cNvSpPr txBox="1">
            <a:spLocks noChangeArrowheads="1"/>
          </p:cNvSpPr>
          <p:nvPr/>
        </p:nvSpPr>
        <p:spPr bwMode="auto">
          <a:xfrm>
            <a:off x="884238" y="6034088"/>
            <a:ext cx="792162" cy="519112"/>
          </a:xfrm>
          <a:prstGeom prst="rect">
            <a:avLst/>
          </a:prstGeom>
          <a:noFill/>
          <a:ln w="9525">
            <a:noFill/>
            <a:miter lim="800000"/>
            <a:headEnd/>
            <a:tailEnd/>
          </a:ln>
        </p:spPr>
        <p:txBody>
          <a:bodyPr wrap="none">
            <a:spAutoFit/>
          </a:bodyPr>
          <a:lstStyle/>
          <a:p>
            <a:r>
              <a:rPr lang="en-US" sz="2800" b="1">
                <a:solidFill>
                  <a:schemeClr val="accent2"/>
                </a:solidFill>
                <a:latin typeface="BakerSignet"/>
              </a:rPr>
              <a:t>Dog</a:t>
            </a:r>
          </a:p>
        </p:txBody>
      </p:sp>
      <p:sp>
        <p:nvSpPr>
          <p:cNvPr id="16411" name="Text Box 27"/>
          <p:cNvSpPr txBox="1">
            <a:spLocks noChangeArrowheads="1"/>
          </p:cNvSpPr>
          <p:nvPr/>
        </p:nvSpPr>
        <p:spPr bwMode="auto">
          <a:xfrm>
            <a:off x="0" y="5135563"/>
            <a:ext cx="2455863" cy="579437"/>
          </a:xfrm>
          <a:prstGeom prst="rect">
            <a:avLst/>
          </a:prstGeom>
          <a:noFill/>
          <a:ln w="9525">
            <a:noFill/>
            <a:miter lim="800000"/>
            <a:headEnd/>
            <a:tailEnd/>
          </a:ln>
        </p:spPr>
        <p:txBody>
          <a:bodyPr wrap="none">
            <a:spAutoFit/>
          </a:bodyPr>
          <a:lstStyle/>
          <a:p>
            <a:r>
              <a:rPr lang="en-US" sz="3200">
                <a:solidFill>
                  <a:srgbClr val="CC00CC"/>
                </a:solidFill>
                <a:latin typeface="BakerSignet"/>
              </a:rPr>
              <a:t>Radiating Baby</a:t>
            </a:r>
          </a:p>
        </p:txBody>
      </p:sp>
      <p:sp>
        <p:nvSpPr>
          <p:cNvPr id="16412" name="Text Box 28"/>
          <p:cNvSpPr txBox="1">
            <a:spLocks noChangeArrowheads="1"/>
          </p:cNvSpPr>
          <p:nvPr/>
        </p:nvSpPr>
        <p:spPr bwMode="auto">
          <a:xfrm>
            <a:off x="533400" y="4724400"/>
            <a:ext cx="1293813" cy="579438"/>
          </a:xfrm>
          <a:prstGeom prst="rect">
            <a:avLst/>
          </a:prstGeom>
          <a:noFill/>
          <a:ln w="9525">
            <a:noFill/>
            <a:miter lim="800000"/>
            <a:headEnd/>
            <a:tailEnd/>
          </a:ln>
        </p:spPr>
        <p:txBody>
          <a:bodyPr wrap="none">
            <a:spAutoFit/>
          </a:bodyPr>
          <a:lstStyle/>
          <a:p>
            <a:r>
              <a:rPr lang="en-US" sz="3200">
                <a:solidFill>
                  <a:srgbClr val="009900"/>
                </a:solidFill>
                <a:latin typeface="BakerSignet"/>
              </a:rPr>
              <a:t>Figures</a:t>
            </a:r>
          </a:p>
        </p:txBody>
      </p:sp>
      <p:sp>
        <p:nvSpPr>
          <p:cNvPr id="16413" name="Text Box 29"/>
          <p:cNvSpPr txBox="1">
            <a:spLocks noChangeArrowheads="1"/>
          </p:cNvSpPr>
          <p:nvPr/>
        </p:nvSpPr>
        <p:spPr bwMode="auto">
          <a:xfrm>
            <a:off x="457200" y="4267200"/>
            <a:ext cx="1403350" cy="579438"/>
          </a:xfrm>
          <a:prstGeom prst="rect">
            <a:avLst/>
          </a:prstGeom>
          <a:noFill/>
          <a:ln w="9525">
            <a:noFill/>
            <a:miter lim="800000"/>
            <a:headEnd/>
            <a:tailEnd/>
          </a:ln>
        </p:spPr>
        <p:txBody>
          <a:bodyPr wrap="none">
            <a:spAutoFit/>
          </a:bodyPr>
          <a:lstStyle/>
          <a:p>
            <a:r>
              <a:rPr lang="en-US" sz="3200">
                <a:solidFill>
                  <a:srgbClr val="FF6600"/>
                </a:solidFill>
                <a:latin typeface="BakerSignet"/>
              </a:rPr>
              <a:t>Pyramid</a:t>
            </a:r>
          </a:p>
        </p:txBody>
      </p:sp>
    </p:spTree>
    <p:extLst>
      <p:ext uri="{BB962C8B-B14F-4D97-AF65-F5344CB8AC3E}">
        <p14:creationId xmlns:p14="http://schemas.microsoft.com/office/powerpoint/2010/main" val="12236411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13"/>
                                        </p:tgtEl>
                                        <p:attrNameLst>
                                          <p:attrName>style.visibility</p:attrName>
                                        </p:attrNameLst>
                                      </p:cBhvr>
                                      <p:to>
                                        <p:strVal val="visible"/>
                                      </p:to>
                                    </p:set>
                                    <p:anim calcmode="lin" valueType="num">
                                      <p:cBhvr additive="base">
                                        <p:cTn id="7" dur="500" fill="hold"/>
                                        <p:tgtEl>
                                          <p:spTgt spid="16413"/>
                                        </p:tgtEl>
                                        <p:attrNameLst>
                                          <p:attrName>ppt_x</p:attrName>
                                        </p:attrNameLst>
                                      </p:cBhvr>
                                      <p:tavLst>
                                        <p:tav tm="0">
                                          <p:val>
                                            <p:strVal val="#ppt_x"/>
                                          </p:val>
                                        </p:tav>
                                        <p:tav tm="100000">
                                          <p:val>
                                            <p:strVal val="#ppt_x"/>
                                          </p:val>
                                        </p:tav>
                                      </p:tavLst>
                                    </p:anim>
                                    <p:anim calcmode="lin" valueType="num">
                                      <p:cBhvr additive="base">
                                        <p:cTn id="8" dur="500" fill="hold"/>
                                        <p:tgtEl>
                                          <p:spTgt spid="164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97"/>
                                        </p:tgtEl>
                                        <p:attrNameLst>
                                          <p:attrName>style.visibility</p:attrName>
                                        </p:attrNameLst>
                                      </p:cBhvr>
                                      <p:to>
                                        <p:strVal val="visible"/>
                                      </p:to>
                                    </p:set>
                                    <p:anim calcmode="lin" valueType="num">
                                      <p:cBhvr additive="base">
                                        <p:cTn id="11" dur="500" fill="hold"/>
                                        <p:tgtEl>
                                          <p:spTgt spid="16397"/>
                                        </p:tgtEl>
                                        <p:attrNameLst>
                                          <p:attrName>ppt_x</p:attrName>
                                        </p:attrNameLst>
                                      </p:cBhvr>
                                      <p:tavLst>
                                        <p:tav tm="0">
                                          <p:val>
                                            <p:strVal val="#ppt_x"/>
                                          </p:val>
                                        </p:tav>
                                        <p:tav tm="100000">
                                          <p:val>
                                            <p:strVal val="#ppt_x"/>
                                          </p:val>
                                        </p:tav>
                                      </p:tavLst>
                                    </p:anim>
                                    <p:anim calcmode="lin" valueType="num">
                                      <p:cBhvr additive="base">
                                        <p:cTn id="12" dur="500" fill="hold"/>
                                        <p:tgtEl>
                                          <p:spTgt spid="163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412"/>
                                        </p:tgtEl>
                                        <p:attrNameLst>
                                          <p:attrName>style.visibility</p:attrName>
                                        </p:attrNameLst>
                                      </p:cBhvr>
                                      <p:to>
                                        <p:strVal val="visible"/>
                                      </p:to>
                                    </p:set>
                                    <p:anim calcmode="lin" valueType="num">
                                      <p:cBhvr additive="base">
                                        <p:cTn id="17" dur="500" fill="hold"/>
                                        <p:tgtEl>
                                          <p:spTgt spid="16412"/>
                                        </p:tgtEl>
                                        <p:attrNameLst>
                                          <p:attrName>ppt_x</p:attrName>
                                        </p:attrNameLst>
                                      </p:cBhvr>
                                      <p:tavLst>
                                        <p:tav tm="0">
                                          <p:val>
                                            <p:strVal val="#ppt_x"/>
                                          </p:val>
                                        </p:tav>
                                        <p:tav tm="100000">
                                          <p:val>
                                            <p:strVal val="#ppt_x"/>
                                          </p:val>
                                        </p:tav>
                                      </p:tavLst>
                                    </p:anim>
                                    <p:anim calcmode="lin" valueType="num">
                                      <p:cBhvr additive="base">
                                        <p:cTn id="18" dur="500" fill="hold"/>
                                        <p:tgtEl>
                                          <p:spTgt spid="164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404"/>
                                        </p:tgtEl>
                                        <p:attrNameLst>
                                          <p:attrName>style.visibility</p:attrName>
                                        </p:attrNameLst>
                                      </p:cBhvr>
                                      <p:to>
                                        <p:strVal val="visible"/>
                                      </p:to>
                                    </p:set>
                                    <p:anim calcmode="lin" valueType="num">
                                      <p:cBhvr additive="base">
                                        <p:cTn id="21" dur="500" fill="hold"/>
                                        <p:tgtEl>
                                          <p:spTgt spid="16404"/>
                                        </p:tgtEl>
                                        <p:attrNameLst>
                                          <p:attrName>ppt_x</p:attrName>
                                        </p:attrNameLst>
                                      </p:cBhvr>
                                      <p:tavLst>
                                        <p:tav tm="0">
                                          <p:val>
                                            <p:strVal val="#ppt_x"/>
                                          </p:val>
                                        </p:tav>
                                        <p:tav tm="100000">
                                          <p:val>
                                            <p:strVal val="#ppt_x"/>
                                          </p:val>
                                        </p:tav>
                                      </p:tavLst>
                                    </p:anim>
                                    <p:anim calcmode="lin" valueType="num">
                                      <p:cBhvr additive="base">
                                        <p:cTn id="22" dur="500" fill="hold"/>
                                        <p:tgtEl>
                                          <p:spTgt spid="1640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406"/>
                                        </p:tgtEl>
                                        <p:attrNameLst>
                                          <p:attrName>style.visibility</p:attrName>
                                        </p:attrNameLst>
                                      </p:cBhvr>
                                      <p:to>
                                        <p:strVal val="visible"/>
                                      </p:to>
                                    </p:set>
                                    <p:anim calcmode="lin" valueType="num">
                                      <p:cBhvr additive="base">
                                        <p:cTn id="25" dur="500" fill="hold"/>
                                        <p:tgtEl>
                                          <p:spTgt spid="16406"/>
                                        </p:tgtEl>
                                        <p:attrNameLst>
                                          <p:attrName>ppt_x</p:attrName>
                                        </p:attrNameLst>
                                      </p:cBhvr>
                                      <p:tavLst>
                                        <p:tav tm="0">
                                          <p:val>
                                            <p:strVal val="#ppt_x"/>
                                          </p:val>
                                        </p:tav>
                                        <p:tav tm="100000">
                                          <p:val>
                                            <p:strVal val="#ppt_x"/>
                                          </p:val>
                                        </p:tav>
                                      </p:tavLst>
                                    </p:anim>
                                    <p:anim calcmode="lin" valueType="num">
                                      <p:cBhvr additive="base">
                                        <p:cTn id="26" dur="500" fill="hold"/>
                                        <p:tgtEl>
                                          <p:spTgt spid="1640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405"/>
                                        </p:tgtEl>
                                        <p:attrNameLst>
                                          <p:attrName>style.visibility</p:attrName>
                                        </p:attrNameLst>
                                      </p:cBhvr>
                                      <p:to>
                                        <p:strVal val="visible"/>
                                      </p:to>
                                    </p:set>
                                    <p:anim calcmode="lin" valueType="num">
                                      <p:cBhvr additive="base">
                                        <p:cTn id="29" dur="500" fill="hold"/>
                                        <p:tgtEl>
                                          <p:spTgt spid="16405"/>
                                        </p:tgtEl>
                                        <p:attrNameLst>
                                          <p:attrName>ppt_x</p:attrName>
                                        </p:attrNameLst>
                                      </p:cBhvr>
                                      <p:tavLst>
                                        <p:tav tm="0">
                                          <p:val>
                                            <p:strVal val="#ppt_x"/>
                                          </p:val>
                                        </p:tav>
                                        <p:tav tm="100000">
                                          <p:val>
                                            <p:strVal val="#ppt_x"/>
                                          </p:val>
                                        </p:tav>
                                      </p:tavLst>
                                    </p:anim>
                                    <p:anim calcmode="lin" valueType="num">
                                      <p:cBhvr additive="base">
                                        <p:cTn id="30" dur="500" fill="hold"/>
                                        <p:tgtEl>
                                          <p:spTgt spid="1640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411"/>
                                        </p:tgtEl>
                                        <p:attrNameLst>
                                          <p:attrName>style.visibility</p:attrName>
                                        </p:attrNameLst>
                                      </p:cBhvr>
                                      <p:to>
                                        <p:strVal val="visible"/>
                                      </p:to>
                                    </p:set>
                                    <p:anim calcmode="lin" valueType="num">
                                      <p:cBhvr additive="base">
                                        <p:cTn id="35" dur="500" fill="hold"/>
                                        <p:tgtEl>
                                          <p:spTgt spid="16411"/>
                                        </p:tgtEl>
                                        <p:attrNameLst>
                                          <p:attrName>ppt_x</p:attrName>
                                        </p:attrNameLst>
                                      </p:cBhvr>
                                      <p:tavLst>
                                        <p:tav tm="0">
                                          <p:val>
                                            <p:strVal val="#ppt_x"/>
                                          </p:val>
                                        </p:tav>
                                        <p:tav tm="100000">
                                          <p:val>
                                            <p:strVal val="#ppt_x"/>
                                          </p:val>
                                        </p:tav>
                                      </p:tavLst>
                                    </p:anim>
                                    <p:anim calcmode="lin" valueType="num">
                                      <p:cBhvr additive="base">
                                        <p:cTn id="36" dur="500" fill="hold"/>
                                        <p:tgtEl>
                                          <p:spTgt spid="164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403"/>
                                        </p:tgtEl>
                                        <p:attrNameLst>
                                          <p:attrName>style.visibility</p:attrName>
                                        </p:attrNameLst>
                                      </p:cBhvr>
                                      <p:to>
                                        <p:strVal val="visible"/>
                                      </p:to>
                                    </p:set>
                                    <p:anim calcmode="lin" valueType="num">
                                      <p:cBhvr additive="base">
                                        <p:cTn id="39" dur="500" fill="hold"/>
                                        <p:tgtEl>
                                          <p:spTgt spid="16403"/>
                                        </p:tgtEl>
                                        <p:attrNameLst>
                                          <p:attrName>ppt_x</p:attrName>
                                        </p:attrNameLst>
                                      </p:cBhvr>
                                      <p:tavLst>
                                        <p:tav tm="0">
                                          <p:val>
                                            <p:strVal val="#ppt_x"/>
                                          </p:val>
                                        </p:tav>
                                        <p:tav tm="100000">
                                          <p:val>
                                            <p:strVal val="#ppt_x"/>
                                          </p:val>
                                        </p:tav>
                                      </p:tavLst>
                                    </p:anim>
                                    <p:anim calcmode="lin" valueType="num">
                                      <p:cBhvr additive="base">
                                        <p:cTn id="40" dur="500" fill="hold"/>
                                        <p:tgtEl>
                                          <p:spTgt spid="1640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402"/>
                                        </p:tgtEl>
                                        <p:attrNameLst>
                                          <p:attrName>style.visibility</p:attrName>
                                        </p:attrNameLst>
                                      </p:cBhvr>
                                      <p:to>
                                        <p:strVal val="visible"/>
                                      </p:to>
                                    </p:set>
                                    <p:anim calcmode="lin" valueType="num">
                                      <p:cBhvr additive="base">
                                        <p:cTn id="43" dur="500" fill="hold"/>
                                        <p:tgtEl>
                                          <p:spTgt spid="16402"/>
                                        </p:tgtEl>
                                        <p:attrNameLst>
                                          <p:attrName>ppt_x</p:attrName>
                                        </p:attrNameLst>
                                      </p:cBhvr>
                                      <p:tavLst>
                                        <p:tav tm="0">
                                          <p:val>
                                            <p:strVal val="#ppt_x"/>
                                          </p:val>
                                        </p:tav>
                                        <p:tav tm="100000">
                                          <p:val>
                                            <p:strVal val="#ppt_x"/>
                                          </p:val>
                                        </p:tav>
                                      </p:tavLst>
                                    </p:anim>
                                    <p:anim calcmode="lin" valueType="num">
                                      <p:cBhvr additive="base">
                                        <p:cTn id="44" dur="500" fill="hold"/>
                                        <p:tgtEl>
                                          <p:spTgt spid="1640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408"/>
                                        </p:tgtEl>
                                        <p:attrNameLst>
                                          <p:attrName>style.visibility</p:attrName>
                                        </p:attrNameLst>
                                      </p:cBhvr>
                                      <p:to>
                                        <p:strVal val="visible"/>
                                      </p:to>
                                    </p:set>
                                    <p:anim calcmode="lin" valueType="num">
                                      <p:cBhvr additive="base">
                                        <p:cTn id="49" dur="500" fill="hold"/>
                                        <p:tgtEl>
                                          <p:spTgt spid="16408"/>
                                        </p:tgtEl>
                                        <p:attrNameLst>
                                          <p:attrName>ppt_x</p:attrName>
                                        </p:attrNameLst>
                                      </p:cBhvr>
                                      <p:tavLst>
                                        <p:tav tm="0">
                                          <p:val>
                                            <p:strVal val="#ppt_x"/>
                                          </p:val>
                                        </p:tav>
                                        <p:tav tm="100000">
                                          <p:val>
                                            <p:strVal val="#ppt_x"/>
                                          </p:val>
                                        </p:tav>
                                      </p:tavLst>
                                    </p:anim>
                                    <p:anim calcmode="lin" valueType="num">
                                      <p:cBhvr additive="base">
                                        <p:cTn id="50" dur="500" fill="hold"/>
                                        <p:tgtEl>
                                          <p:spTgt spid="1640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396"/>
                                        </p:tgtEl>
                                        <p:attrNameLst>
                                          <p:attrName>style.visibility</p:attrName>
                                        </p:attrNameLst>
                                      </p:cBhvr>
                                      <p:to>
                                        <p:strVal val="visible"/>
                                      </p:to>
                                    </p:set>
                                    <p:anim calcmode="lin" valueType="num">
                                      <p:cBhvr additive="base">
                                        <p:cTn id="53" dur="500" fill="hold"/>
                                        <p:tgtEl>
                                          <p:spTgt spid="16396"/>
                                        </p:tgtEl>
                                        <p:attrNameLst>
                                          <p:attrName>ppt_x</p:attrName>
                                        </p:attrNameLst>
                                      </p:cBhvr>
                                      <p:tavLst>
                                        <p:tav tm="0">
                                          <p:val>
                                            <p:strVal val="#ppt_x"/>
                                          </p:val>
                                        </p:tav>
                                        <p:tav tm="100000">
                                          <p:val>
                                            <p:strVal val="#ppt_x"/>
                                          </p:val>
                                        </p:tav>
                                      </p:tavLst>
                                    </p:anim>
                                    <p:anim calcmode="lin" valueType="num">
                                      <p:cBhvr additive="base">
                                        <p:cTn id="54"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410"/>
                                        </p:tgtEl>
                                        <p:attrNameLst>
                                          <p:attrName>style.visibility</p:attrName>
                                        </p:attrNameLst>
                                      </p:cBhvr>
                                      <p:to>
                                        <p:strVal val="visible"/>
                                      </p:to>
                                    </p:set>
                                    <p:anim calcmode="lin" valueType="num">
                                      <p:cBhvr additive="base">
                                        <p:cTn id="59" dur="500" fill="hold"/>
                                        <p:tgtEl>
                                          <p:spTgt spid="16410"/>
                                        </p:tgtEl>
                                        <p:attrNameLst>
                                          <p:attrName>ppt_x</p:attrName>
                                        </p:attrNameLst>
                                      </p:cBhvr>
                                      <p:tavLst>
                                        <p:tav tm="0">
                                          <p:val>
                                            <p:strVal val="#ppt_x"/>
                                          </p:val>
                                        </p:tav>
                                        <p:tav tm="100000">
                                          <p:val>
                                            <p:strVal val="#ppt_x"/>
                                          </p:val>
                                        </p:tav>
                                      </p:tavLst>
                                    </p:anim>
                                    <p:anim calcmode="lin" valueType="num">
                                      <p:cBhvr additive="base">
                                        <p:cTn id="60" dur="500" fill="hold"/>
                                        <p:tgtEl>
                                          <p:spTgt spid="164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401"/>
                                        </p:tgtEl>
                                        <p:attrNameLst>
                                          <p:attrName>style.visibility</p:attrName>
                                        </p:attrNameLst>
                                      </p:cBhvr>
                                      <p:to>
                                        <p:strVal val="visible"/>
                                      </p:to>
                                    </p:set>
                                    <p:anim calcmode="lin" valueType="num">
                                      <p:cBhvr additive="base">
                                        <p:cTn id="63" dur="500" fill="hold"/>
                                        <p:tgtEl>
                                          <p:spTgt spid="16401"/>
                                        </p:tgtEl>
                                        <p:attrNameLst>
                                          <p:attrName>ppt_x</p:attrName>
                                        </p:attrNameLst>
                                      </p:cBhvr>
                                      <p:tavLst>
                                        <p:tav tm="0">
                                          <p:val>
                                            <p:strVal val="#ppt_x"/>
                                          </p:val>
                                        </p:tav>
                                        <p:tav tm="100000">
                                          <p:val>
                                            <p:strVal val="#ppt_x"/>
                                          </p:val>
                                        </p:tav>
                                      </p:tavLst>
                                    </p:anim>
                                    <p:anim calcmode="lin" valueType="num">
                                      <p:cBhvr additive="base">
                                        <p:cTn id="64" dur="500" fill="hold"/>
                                        <p:tgtEl>
                                          <p:spTgt spid="1640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399"/>
                                        </p:tgtEl>
                                        <p:attrNameLst>
                                          <p:attrName>style.visibility</p:attrName>
                                        </p:attrNameLst>
                                      </p:cBhvr>
                                      <p:to>
                                        <p:strVal val="visible"/>
                                      </p:to>
                                    </p:set>
                                    <p:anim calcmode="lin" valueType="num">
                                      <p:cBhvr additive="base">
                                        <p:cTn id="67" dur="500" fill="hold"/>
                                        <p:tgtEl>
                                          <p:spTgt spid="16399"/>
                                        </p:tgtEl>
                                        <p:attrNameLst>
                                          <p:attrName>ppt_x</p:attrName>
                                        </p:attrNameLst>
                                      </p:cBhvr>
                                      <p:tavLst>
                                        <p:tav tm="0">
                                          <p:val>
                                            <p:strVal val="#ppt_x"/>
                                          </p:val>
                                        </p:tav>
                                        <p:tav tm="100000">
                                          <p:val>
                                            <p:strVal val="#ppt_x"/>
                                          </p:val>
                                        </p:tav>
                                      </p:tavLst>
                                    </p:anim>
                                    <p:anim calcmode="lin" valueType="num">
                                      <p:cBhvr additive="base">
                                        <p:cTn id="68" dur="500" fill="hold"/>
                                        <p:tgtEl>
                                          <p:spTgt spid="1639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398"/>
                                        </p:tgtEl>
                                        <p:attrNameLst>
                                          <p:attrName>style.visibility</p:attrName>
                                        </p:attrNameLst>
                                      </p:cBhvr>
                                      <p:to>
                                        <p:strVal val="visible"/>
                                      </p:to>
                                    </p:set>
                                    <p:anim calcmode="lin" valueType="num">
                                      <p:cBhvr additive="base">
                                        <p:cTn id="71" dur="500" fill="hold"/>
                                        <p:tgtEl>
                                          <p:spTgt spid="16398"/>
                                        </p:tgtEl>
                                        <p:attrNameLst>
                                          <p:attrName>ppt_x</p:attrName>
                                        </p:attrNameLst>
                                      </p:cBhvr>
                                      <p:tavLst>
                                        <p:tav tm="0">
                                          <p:val>
                                            <p:strVal val="#ppt_x"/>
                                          </p:val>
                                        </p:tav>
                                        <p:tav tm="100000">
                                          <p:val>
                                            <p:strVal val="#ppt_x"/>
                                          </p:val>
                                        </p:tav>
                                      </p:tavLst>
                                    </p:anim>
                                    <p:anim calcmode="lin" valueType="num">
                                      <p:cBhvr additive="base">
                                        <p:cTn id="72" dur="500" fill="hold"/>
                                        <p:tgtEl>
                                          <p:spTgt spid="1639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6400"/>
                                        </p:tgtEl>
                                        <p:attrNameLst>
                                          <p:attrName>style.visibility</p:attrName>
                                        </p:attrNameLst>
                                      </p:cBhvr>
                                      <p:to>
                                        <p:strVal val="visible"/>
                                      </p:to>
                                    </p:set>
                                    <p:anim calcmode="lin" valueType="num">
                                      <p:cBhvr additive="base">
                                        <p:cTn id="75" dur="500" fill="hold"/>
                                        <p:tgtEl>
                                          <p:spTgt spid="16400"/>
                                        </p:tgtEl>
                                        <p:attrNameLst>
                                          <p:attrName>ppt_x</p:attrName>
                                        </p:attrNameLst>
                                      </p:cBhvr>
                                      <p:tavLst>
                                        <p:tav tm="0">
                                          <p:val>
                                            <p:strVal val="#ppt_x"/>
                                          </p:val>
                                        </p:tav>
                                        <p:tav tm="100000">
                                          <p:val>
                                            <p:strVal val="#ppt_x"/>
                                          </p:val>
                                        </p:tav>
                                      </p:tavLst>
                                    </p:anim>
                                    <p:anim calcmode="lin" valueType="num">
                                      <p:cBhvr additive="base">
                                        <p:cTn id="76" dur="500" fill="hold"/>
                                        <p:tgtEl>
                                          <p:spTgt spid="164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6" grpId="0" animBg="1"/>
      <p:bldP spid="16397" grpId="0" animBg="1"/>
      <p:bldP spid="16398" grpId="0" animBg="1"/>
      <p:bldP spid="16399" grpId="0" animBg="1"/>
      <p:bldP spid="16400" grpId="0" animBg="1"/>
      <p:bldP spid="16401" grpId="0" animBg="1"/>
      <p:bldP spid="16402" grpId="0" animBg="1"/>
      <p:bldP spid="16403" grpId="0" animBg="1"/>
      <p:bldP spid="16404" grpId="0" animBg="1"/>
      <p:bldP spid="16405" grpId="0" animBg="1"/>
      <p:bldP spid="16406" grpId="0" animBg="1"/>
      <p:bldP spid="16408" grpId="0"/>
      <p:bldP spid="16410" grpId="0"/>
      <p:bldP spid="16411" grpId="0"/>
      <p:bldP spid="16412" grpId="0"/>
      <p:bldP spid="164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28600" y="5334000"/>
            <a:ext cx="8610600" cy="1570038"/>
          </a:xfrm>
          <a:prstGeom prst="rect">
            <a:avLst/>
          </a:prstGeom>
          <a:noFill/>
          <a:ln w="9525">
            <a:noFill/>
            <a:miter lim="800000"/>
            <a:headEnd/>
            <a:tailEnd/>
          </a:ln>
        </p:spPr>
        <p:txBody>
          <a:bodyPr>
            <a:spAutoFit/>
          </a:bodyPr>
          <a:lstStyle/>
          <a:p>
            <a:r>
              <a:rPr lang="en-US">
                <a:latin typeface="BakerSignet"/>
              </a:rPr>
              <a:t>Like the pictographs of Egyptian hieroglyphics, Haring’s symbols changed meaning depending on what they were placed next to. The study of Haring’s symbols is called </a:t>
            </a:r>
            <a:r>
              <a:rPr lang="en-US" b="1">
                <a:latin typeface="BakerSignet"/>
              </a:rPr>
              <a:t>semiotics.</a:t>
            </a:r>
          </a:p>
        </p:txBody>
      </p:sp>
      <p:pic>
        <p:nvPicPr>
          <p:cNvPr id="16387" name="Picture 21" descr="C:\WINDOWS\Desktop\sarah howland\images\keith haring\keith hieroglyphics.gif"/>
          <p:cNvPicPr>
            <a:picLocks noChangeAspect="1" noChangeArrowheads="1"/>
          </p:cNvPicPr>
          <p:nvPr/>
        </p:nvPicPr>
        <p:blipFill>
          <a:blip r:embed="rId2"/>
          <a:srcRect/>
          <a:stretch>
            <a:fillRect/>
          </a:stretch>
        </p:blipFill>
        <p:spPr bwMode="auto">
          <a:xfrm>
            <a:off x="5356225" y="228600"/>
            <a:ext cx="2644775" cy="5181600"/>
          </a:xfrm>
          <a:prstGeom prst="rect">
            <a:avLst/>
          </a:prstGeom>
          <a:noFill/>
          <a:ln w="9525">
            <a:noFill/>
            <a:miter lim="800000"/>
            <a:headEnd/>
            <a:tailEnd/>
          </a:ln>
        </p:spPr>
      </p:pic>
      <p:pic>
        <p:nvPicPr>
          <p:cNvPr id="16388" name="Picture 22" descr="C:\WINDOWS\Desktop\sarah howland\images\keith haring\egyptian.bmp"/>
          <p:cNvPicPr>
            <a:picLocks noChangeAspect="1" noChangeArrowheads="1"/>
          </p:cNvPicPr>
          <p:nvPr/>
        </p:nvPicPr>
        <p:blipFill>
          <a:blip r:embed="rId3"/>
          <a:srcRect/>
          <a:stretch>
            <a:fillRect/>
          </a:stretch>
        </p:blipFill>
        <p:spPr bwMode="auto">
          <a:xfrm>
            <a:off x="914400" y="228600"/>
            <a:ext cx="2589213" cy="5133975"/>
          </a:xfrm>
          <a:prstGeom prst="rect">
            <a:avLst/>
          </a:prstGeom>
          <a:noFill/>
          <a:ln w="9525">
            <a:noFill/>
            <a:miter lim="800000"/>
            <a:headEnd/>
            <a:tailEnd/>
          </a:ln>
        </p:spPr>
      </p:pic>
      <p:sp>
        <p:nvSpPr>
          <p:cNvPr id="17431" name="Line 23"/>
          <p:cNvSpPr>
            <a:spLocks noChangeShapeType="1"/>
          </p:cNvSpPr>
          <p:nvPr/>
        </p:nvSpPr>
        <p:spPr bwMode="auto">
          <a:xfrm flipH="1">
            <a:off x="2286000" y="1295400"/>
            <a:ext cx="1524000" cy="1219200"/>
          </a:xfrm>
          <a:prstGeom prst="line">
            <a:avLst/>
          </a:prstGeom>
          <a:noFill/>
          <a:ln w="76200">
            <a:solidFill>
              <a:srgbClr val="0066FF"/>
            </a:solidFill>
            <a:round/>
            <a:headEnd/>
            <a:tailEnd type="triangle" w="med" len="med"/>
          </a:ln>
        </p:spPr>
        <p:txBody>
          <a:bodyPr/>
          <a:lstStyle/>
          <a:p>
            <a:endParaRPr lang="en-US"/>
          </a:p>
        </p:txBody>
      </p:sp>
      <p:sp>
        <p:nvSpPr>
          <p:cNvPr id="17432" name="Text Box 24"/>
          <p:cNvSpPr txBox="1">
            <a:spLocks noChangeArrowheads="1"/>
          </p:cNvSpPr>
          <p:nvPr/>
        </p:nvSpPr>
        <p:spPr bwMode="auto">
          <a:xfrm>
            <a:off x="3352800" y="685800"/>
            <a:ext cx="1736725" cy="641350"/>
          </a:xfrm>
          <a:prstGeom prst="rect">
            <a:avLst/>
          </a:prstGeom>
          <a:noFill/>
          <a:ln w="9525">
            <a:noFill/>
            <a:miter lim="800000"/>
            <a:headEnd/>
            <a:tailEnd/>
          </a:ln>
        </p:spPr>
        <p:txBody>
          <a:bodyPr wrap="none">
            <a:spAutoFit/>
          </a:bodyPr>
          <a:lstStyle/>
          <a:p>
            <a:r>
              <a:rPr lang="en-US" sz="3600" b="1">
                <a:solidFill>
                  <a:srgbClr val="0066FF"/>
                </a:solidFill>
                <a:latin typeface="BakerSignet"/>
              </a:rPr>
              <a:t>Egyptian</a:t>
            </a:r>
          </a:p>
        </p:txBody>
      </p:sp>
      <p:sp>
        <p:nvSpPr>
          <p:cNvPr id="17433" name="Line 25"/>
          <p:cNvSpPr>
            <a:spLocks noChangeShapeType="1"/>
          </p:cNvSpPr>
          <p:nvPr/>
        </p:nvSpPr>
        <p:spPr bwMode="auto">
          <a:xfrm flipV="1">
            <a:off x="4648200" y="2667000"/>
            <a:ext cx="1524000" cy="1295400"/>
          </a:xfrm>
          <a:prstGeom prst="line">
            <a:avLst/>
          </a:prstGeom>
          <a:noFill/>
          <a:ln w="76200">
            <a:solidFill>
              <a:srgbClr val="0066FF"/>
            </a:solidFill>
            <a:round/>
            <a:headEnd/>
            <a:tailEnd type="triangle" w="med" len="med"/>
          </a:ln>
        </p:spPr>
        <p:txBody>
          <a:bodyPr/>
          <a:lstStyle/>
          <a:p>
            <a:endParaRPr lang="en-US"/>
          </a:p>
        </p:txBody>
      </p:sp>
      <p:sp>
        <p:nvSpPr>
          <p:cNvPr id="17434" name="Text Box 26"/>
          <p:cNvSpPr txBox="1">
            <a:spLocks noChangeArrowheads="1"/>
          </p:cNvSpPr>
          <p:nvPr/>
        </p:nvSpPr>
        <p:spPr bwMode="auto">
          <a:xfrm>
            <a:off x="3733800" y="3886200"/>
            <a:ext cx="1408113" cy="641350"/>
          </a:xfrm>
          <a:prstGeom prst="rect">
            <a:avLst/>
          </a:prstGeom>
          <a:noFill/>
          <a:ln w="9525">
            <a:noFill/>
            <a:miter lim="800000"/>
            <a:headEnd/>
            <a:tailEnd/>
          </a:ln>
        </p:spPr>
        <p:txBody>
          <a:bodyPr wrap="none">
            <a:spAutoFit/>
          </a:bodyPr>
          <a:lstStyle/>
          <a:p>
            <a:r>
              <a:rPr lang="en-US" sz="3600" b="1">
                <a:solidFill>
                  <a:srgbClr val="0066FF"/>
                </a:solidFill>
                <a:latin typeface="BakerSignet"/>
              </a:rPr>
              <a:t>Haring</a:t>
            </a:r>
          </a:p>
        </p:txBody>
      </p:sp>
    </p:spTree>
    <p:extLst>
      <p:ext uri="{BB962C8B-B14F-4D97-AF65-F5344CB8AC3E}">
        <p14:creationId xmlns:p14="http://schemas.microsoft.com/office/powerpoint/2010/main" val="19131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ox(in)">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431"/>
                                        </p:tgtEl>
                                        <p:attrNameLst>
                                          <p:attrName>style.visibility</p:attrName>
                                        </p:attrNameLst>
                                      </p:cBhvr>
                                      <p:to>
                                        <p:strVal val="visible"/>
                                      </p:to>
                                    </p:set>
                                    <p:anim calcmode="lin" valueType="num">
                                      <p:cBhvr additive="base">
                                        <p:cTn id="12" dur="500" fill="hold"/>
                                        <p:tgtEl>
                                          <p:spTgt spid="17431"/>
                                        </p:tgtEl>
                                        <p:attrNameLst>
                                          <p:attrName>ppt_x</p:attrName>
                                        </p:attrNameLst>
                                      </p:cBhvr>
                                      <p:tavLst>
                                        <p:tav tm="0">
                                          <p:val>
                                            <p:strVal val="#ppt_x"/>
                                          </p:val>
                                        </p:tav>
                                        <p:tav tm="100000">
                                          <p:val>
                                            <p:strVal val="#ppt_x"/>
                                          </p:val>
                                        </p:tav>
                                      </p:tavLst>
                                    </p:anim>
                                    <p:anim calcmode="lin" valueType="num">
                                      <p:cBhvr additive="base">
                                        <p:cTn id="13" dur="500" fill="hold"/>
                                        <p:tgtEl>
                                          <p:spTgt spid="174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432"/>
                                        </p:tgtEl>
                                        <p:attrNameLst>
                                          <p:attrName>style.visibility</p:attrName>
                                        </p:attrNameLst>
                                      </p:cBhvr>
                                      <p:to>
                                        <p:strVal val="visible"/>
                                      </p:to>
                                    </p:set>
                                    <p:anim calcmode="lin" valueType="num">
                                      <p:cBhvr additive="base">
                                        <p:cTn id="18" dur="500" fill="hold"/>
                                        <p:tgtEl>
                                          <p:spTgt spid="17432"/>
                                        </p:tgtEl>
                                        <p:attrNameLst>
                                          <p:attrName>ppt_x</p:attrName>
                                        </p:attrNameLst>
                                      </p:cBhvr>
                                      <p:tavLst>
                                        <p:tav tm="0">
                                          <p:val>
                                            <p:strVal val="#ppt_x"/>
                                          </p:val>
                                        </p:tav>
                                        <p:tav tm="100000">
                                          <p:val>
                                            <p:strVal val="#ppt_x"/>
                                          </p:val>
                                        </p:tav>
                                      </p:tavLst>
                                    </p:anim>
                                    <p:anim calcmode="lin" valueType="num">
                                      <p:cBhvr additive="base">
                                        <p:cTn id="19" dur="500" fill="hold"/>
                                        <p:tgtEl>
                                          <p:spTgt spid="1743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433"/>
                                        </p:tgtEl>
                                        <p:attrNameLst>
                                          <p:attrName>style.visibility</p:attrName>
                                        </p:attrNameLst>
                                      </p:cBhvr>
                                      <p:to>
                                        <p:strVal val="visible"/>
                                      </p:to>
                                    </p:set>
                                    <p:anim calcmode="lin" valueType="num">
                                      <p:cBhvr additive="base">
                                        <p:cTn id="24" dur="500" fill="hold"/>
                                        <p:tgtEl>
                                          <p:spTgt spid="17433"/>
                                        </p:tgtEl>
                                        <p:attrNameLst>
                                          <p:attrName>ppt_x</p:attrName>
                                        </p:attrNameLst>
                                      </p:cBhvr>
                                      <p:tavLst>
                                        <p:tav tm="0">
                                          <p:val>
                                            <p:strVal val="#ppt_x"/>
                                          </p:val>
                                        </p:tav>
                                        <p:tav tm="100000">
                                          <p:val>
                                            <p:strVal val="#ppt_x"/>
                                          </p:val>
                                        </p:tav>
                                      </p:tavLst>
                                    </p:anim>
                                    <p:anim calcmode="lin" valueType="num">
                                      <p:cBhvr additive="base">
                                        <p:cTn id="25" dur="500" fill="hold"/>
                                        <p:tgtEl>
                                          <p:spTgt spid="174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434"/>
                                        </p:tgtEl>
                                        <p:attrNameLst>
                                          <p:attrName>style.visibility</p:attrName>
                                        </p:attrNameLst>
                                      </p:cBhvr>
                                      <p:to>
                                        <p:strVal val="visible"/>
                                      </p:to>
                                    </p:set>
                                    <p:anim calcmode="lin" valueType="num">
                                      <p:cBhvr additive="base">
                                        <p:cTn id="30" dur="500" fill="hold"/>
                                        <p:tgtEl>
                                          <p:spTgt spid="17434"/>
                                        </p:tgtEl>
                                        <p:attrNameLst>
                                          <p:attrName>ppt_x</p:attrName>
                                        </p:attrNameLst>
                                      </p:cBhvr>
                                      <p:tavLst>
                                        <p:tav tm="0">
                                          <p:val>
                                            <p:strVal val="#ppt_x"/>
                                          </p:val>
                                        </p:tav>
                                        <p:tav tm="100000">
                                          <p:val>
                                            <p:strVal val="#ppt_x"/>
                                          </p:val>
                                        </p:tav>
                                      </p:tavLst>
                                    </p:anim>
                                    <p:anim calcmode="lin" valueType="num">
                                      <p:cBhvr additive="base">
                                        <p:cTn id="31" dur="500" fill="hold"/>
                                        <p:tgtEl>
                                          <p:spTgt spid="17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31" grpId="0" animBg="1"/>
      <p:bldP spid="17432" grpId="0"/>
      <p:bldP spid="17433" grpId="0" animBg="1"/>
      <p:bldP spid="174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657600" y="4267200"/>
            <a:ext cx="4495800" cy="954088"/>
          </a:xfrm>
          <a:prstGeom prst="rect">
            <a:avLst/>
          </a:prstGeom>
          <a:noFill/>
          <a:ln w="9525">
            <a:noFill/>
            <a:miter lim="800000"/>
            <a:headEnd/>
            <a:tailEnd/>
          </a:ln>
        </p:spPr>
        <p:txBody>
          <a:bodyPr>
            <a:spAutoFit/>
          </a:bodyPr>
          <a:lstStyle/>
          <a:p>
            <a:r>
              <a:rPr lang="en-US" sz="2800">
                <a:latin typeface="BakerSignet"/>
              </a:rPr>
              <a:t>Dolphins Symbolize peace and love</a:t>
            </a:r>
          </a:p>
        </p:txBody>
      </p:sp>
      <p:pic>
        <p:nvPicPr>
          <p:cNvPr id="17411" name="Picture 4" descr="C:\WINDOWS\Desktop\sarah howland\images\keith haring\dolphin 2.bmp"/>
          <p:cNvPicPr>
            <a:picLocks noChangeAspect="1" noChangeArrowheads="1"/>
          </p:cNvPicPr>
          <p:nvPr/>
        </p:nvPicPr>
        <p:blipFill>
          <a:blip r:embed="rId2"/>
          <a:srcRect/>
          <a:stretch>
            <a:fillRect/>
          </a:stretch>
        </p:blipFill>
        <p:spPr bwMode="auto">
          <a:xfrm>
            <a:off x="838200" y="3657600"/>
            <a:ext cx="2481263" cy="2628900"/>
          </a:xfrm>
          <a:prstGeom prst="rect">
            <a:avLst/>
          </a:prstGeom>
          <a:noFill/>
          <a:ln w="9525">
            <a:noFill/>
            <a:miter lim="800000"/>
            <a:headEnd/>
            <a:tailEnd/>
          </a:ln>
        </p:spPr>
      </p:pic>
      <p:pic>
        <p:nvPicPr>
          <p:cNvPr id="17412" name="Picture 5" descr="C:\WINDOWS\Desktop\sarah howland\images\keith haring\dolphin.bmp"/>
          <p:cNvPicPr>
            <a:picLocks noChangeAspect="1" noChangeArrowheads="1"/>
          </p:cNvPicPr>
          <p:nvPr/>
        </p:nvPicPr>
        <p:blipFill>
          <a:blip r:embed="rId3"/>
          <a:srcRect/>
          <a:stretch>
            <a:fillRect/>
          </a:stretch>
        </p:blipFill>
        <p:spPr bwMode="auto">
          <a:xfrm>
            <a:off x="4876800" y="228600"/>
            <a:ext cx="3810000" cy="3132138"/>
          </a:xfrm>
          <a:prstGeom prst="rect">
            <a:avLst/>
          </a:prstGeom>
          <a:noFill/>
          <a:ln w="9525">
            <a:noFill/>
            <a:miter lim="800000"/>
            <a:headEnd/>
            <a:tailEnd/>
          </a:ln>
        </p:spPr>
      </p:pic>
      <p:pic>
        <p:nvPicPr>
          <p:cNvPr id="17413" name="Picture 6" descr="C:\WINDOWS\Desktop\sarah howland\images\keith haring\dolphins 3.bmp"/>
          <p:cNvPicPr>
            <a:picLocks noChangeAspect="1" noChangeArrowheads="1"/>
          </p:cNvPicPr>
          <p:nvPr/>
        </p:nvPicPr>
        <p:blipFill>
          <a:blip r:embed="rId4"/>
          <a:srcRect/>
          <a:stretch>
            <a:fillRect/>
          </a:stretch>
        </p:blipFill>
        <p:spPr bwMode="auto">
          <a:xfrm>
            <a:off x="457200" y="228600"/>
            <a:ext cx="3962400" cy="3125788"/>
          </a:xfrm>
          <a:prstGeom prst="rect">
            <a:avLst/>
          </a:prstGeom>
          <a:noFill/>
          <a:ln w="9525">
            <a:noFill/>
            <a:miter lim="800000"/>
            <a:headEnd/>
            <a:tailEnd/>
          </a:ln>
        </p:spPr>
      </p:pic>
    </p:spTree>
    <p:extLst>
      <p:ext uri="{BB962C8B-B14F-4D97-AF65-F5344CB8AC3E}">
        <p14:creationId xmlns:p14="http://schemas.microsoft.com/office/powerpoint/2010/main" val="40540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0-#ppt_w/2"/>
                                          </p:val>
                                        </p:tav>
                                        <p:tav tm="100000">
                                          <p:val>
                                            <p:strVal val="#ppt_x"/>
                                          </p:val>
                                        </p:tav>
                                      </p:tavLst>
                                    </p:anim>
                                    <p:anim calcmode="lin" valueType="num">
                                      <p:cBhvr additive="base">
                                        <p:cTn id="8" dur="500" fill="hold"/>
                                        <p:tgtEl>
                                          <p:spTgt spid="1843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84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295400" y="5486400"/>
            <a:ext cx="7391400" cy="519113"/>
          </a:xfrm>
          <a:prstGeom prst="rect">
            <a:avLst/>
          </a:prstGeom>
          <a:noFill/>
          <a:ln w="9525">
            <a:noFill/>
            <a:miter lim="800000"/>
            <a:headEnd/>
            <a:tailEnd/>
          </a:ln>
        </p:spPr>
        <p:txBody>
          <a:bodyPr>
            <a:spAutoFit/>
          </a:bodyPr>
          <a:lstStyle/>
          <a:p>
            <a:r>
              <a:rPr lang="en-US" sz="2800">
                <a:latin typeface="BakerSignet"/>
              </a:rPr>
              <a:t>Two humans holding a heart means romantic love</a:t>
            </a:r>
          </a:p>
        </p:txBody>
      </p:sp>
      <p:pic>
        <p:nvPicPr>
          <p:cNvPr id="18435" name="Picture 6" descr="C:\WINDOWS\Desktop\sarah howland\images\keith haring\love.gif"/>
          <p:cNvPicPr>
            <a:picLocks noChangeAspect="1" noChangeArrowheads="1"/>
          </p:cNvPicPr>
          <p:nvPr/>
        </p:nvPicPr>
        <p:blipFill>
          <a:blip r:embed="rId2"/>
          <a:srcRect/>
          <a:stretch>
            <a:fillRect/>
          </a:stretch>
        </p:blipFill>
        <p:spPr bwMode="auto">
          <a:xfrm>
            <a:off x="133350" y="685800"/>
            <a:ext cx="4360863" cy="4419600"/>
          </a:xfrm>
          <a:prstGeom prst="rect">
            <a:avLst/>
          </a:prstGeom>
          <a:noFill/>
          <a:ln w="9525">
            <a:noFill/>
            <a:miter lim="800000"/>
            <a:headEnd/>
            <a:tailEnd/>
          </a:ln>
        </p:spPr>
      </p:pic>
      <p:pic>
        <p:nvPicPr>
          <p:cNvPr id="18436" name="Picture 7" descr="C:\WINDOWS\Desktop\sarah howland\images\keith haring\love yellow people.bmp"/>
          <p:cNvPicPr>
            <a:picLocks noChangeAspect="1" noChangeArrowheads="1"/>
          </p:cNvPicPr>
          <p:nvPr/>
        </p:nvPicPr>
        <p:blipFill>
          <a:blip r:embed="rId3"/>
          <a:srcRect/>
          <a:stretch>
            <a:fillRect/>
          </a:stretch>
        </p:blipFill>
        <p:spPr bwMode="auto">
          <a:xfrm>
            <a:off x="4419600" y="685800"/>
            <a:ext cx="4411663" cy="4419600"/>
          </a:xfrm>
          <a:prstGeom prst="rect">
            <a:avLst/>
          </a:prstGeom>
          <a:noFill/>
          <a:ln w="9525">
            <a:noFill/>
            <a:miter lim="800000"/>
            <a:headEnd/>
            <a:tailEnd/>
          </a:ln>
        </p:spPr>
      </p:pic>
    </p:spTree>
    <p:extLst>
      <p:ext uri="{BB962C8B-B14F-4D97-AF65-F5344CB8AC3E}">
        <p14:creationId xmlns:p14="http://schemas.microsoft.com/office/powerpoint/2010/main" val="12770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945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74399"/>
            <a:ext cx="8514826" cy="2351764"/>
          </a:xfrm>
        </p:spPr>
        <p:txBody>
          <a:bodyPr>
            <a:normAutofit fontScale="85000" lnSpcReduction="20000"/>
          </a:bodyPr>
          <a:lstStyle/>
          <a:p>
            <a:pPr marL="0" indent="0">
              <a:buNone/>
            </a:pPr>
            <a:r>
              <a:rPr lang="en-US" dirty="0">
                <a:latin typeface="Twinkl Cursive Unlooped" panose="02000000000000000000" pitchFamily="2" charset="77"/>
              </a:rPr>
              <a:t>Keith Allen Haring was an American artist and social activist whose work responded to the New York City street culture of the 1980s by expressing concepts of birth, death, sexuality, and war through graffiti. </a:t>
            </a:r>
          </a:p>
          <a:p>
            <a:pPr marL="0" indent="0">
              <a:buNone/>
            </a:pPr>
            <a:r>
              <a:rPr lang="en-US" dirty="0">
                <a:latin typeface="Twinkl Cursive Unlooped" panose="02000000000000000000" pitchFamily="2" charset="77"/>
              </a:rPr>
              <a:t>Born: May 4, 1958</a:t>
            </a:r>
          </a:p>
          <a:p>
            <a:pPr marL="0" indent="0">
              <a:buNone/>
            </a:pPr>
            <a:r>
              <a:rPr lang="en-US" dirty="0">
                <a:solidFill>
                  <a:srgbClr val="000000"/>
                </a:solidFill>
                <a:latin typeface="Twinkl Cursive Unlooped" panose="02000000000000000000" pitchFamily="2" charset="77"/>
              </a:rPr>
              <a:t>Died: February 16, 1990</a:t>
            </a:r>
          </a:p>
        </p:txBody>
      </p:sp>
      <p:sp>
        <p:nvSpPr>
          <p:cNvPr id="6" name="Rectangle 5"/>
          <p:cNvSpPr/>
          <p:nvPr/>
        </p:nvSpPr>
        <p:spPr>
          <a:xfrm>
            <a:off x="1984740" y="290035"/>
            <a:ext cx="5122066" cy="923330"/>
          </a:xfrm>
          <a:prstGeom prst="rect">
            <a:avLst/>
          </a:prstGeom>
          <a:noFill/>
        </p:spPr>
        <p:txBody>
          <a:bodyPr wrap="square" lIns="91440" tIns="45720" rIns="91440" bIns="45720">
            <a:spAutoFit/>
          </a:bodyPr>
          <a:lstStyle/>
          <a:p>
            <a:pPr algn="ctr"/>
            <a:r>
              <a:rPr lang="en-GB" sz="5400" b="1" cap="none" spc="0"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latin typeface="Twinkl Cursive Unlooped" panose="02000000000000000000" pitchFamily="2" charset="77"/>
              </a:rPr>
              <a:t>Keith Haring</a:t>
            </a:r>
          </a:p>
        </p:txBody>
      </p:sp>
      <p:pic>
        <p:nvPicPr>
          <p:cNvPr id="2" name="Picture 1"/>
          <p:cNvPicPr>
            <a:picLocks noChangeAspect="1"/>
          </p:cNvPicPr>
          <p:nvPr/>
        </p:nvPicPr>
        <p:blipFill>
          <a:blip r:embed="rId2"/>
          <a:stretch>
            <a:fillRect/>
          </a:stretch>
        </p:blipFill>
        <p:spPr>
          <a:xfrm>
            <a:off x="2914314" y="1213365"/>
            <a:ext cx="3085580" cy="2314185"/>
          </a:xfrm>
          <a:prstGeom prst="rect">
            <a:avLst/>
          </a:prstGeom>
        </p:spPr>
      </p:pic>
    </p:spTree>
    <p:extLst>
      <p:ext uri="{BB962C8B-B14F-4D97-AF65-F5344CB8AC3E}">
        <p14:creationId xmlns:p14="http://schemas.microsoft.com/office/powerpoint/2010/main" val="1694792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066800" y="5943600"/>
            <a:ext cx="7391400" cy="519113"/>
          </a:xfrm>
          <a:prstGeom prst="rect">
            <a:avLst/>
          </a:prstGeom>
          <a:noFill/>
          <a:ln w="9525">
            <a:noFill/>
            <a:miter lim="800000"/>
            <a:headEnd/>
            <a:tailEnd/>
          </a:ln>
        </p:spPr>
        <p:txBody>
          <a:bodyPr>
            <a:spAutoFit/>
          </a:bodyPr>
          <a:lstStyle/>
          <a:p>
            <a:r>
              <a:rPr lang="en-US" sz="2800">
                <a:latin typeface="BakerSignet"/>
              </a:rPr>
              <a:t>Three-eyed smiling face means greed or joy</a:t>
            </a:r>
          </a:p>
        </p:txBody>
      </p:sp>
      <p:pic>
        <p:nvPicPr>
          <p:cNvPr id="19459" name="Picture 5" descr="C:\WINDOWS\Desktop\sarah howland\images\keith haring\greed.bmp"/>
          <p:cNvPicPr>
            <a:picLocks noChangeAspect="1" noChangeArrowheads="1"/>
          </p:cNvPicPr>
          <p:nvPr/>
        </p:nvPicPr>
        <p:blipFill>
          <a:blip r:embed="rId2"/>
          <a:srcRect/>
          <a:stretch>
            <a:fillRect/>
          </a:stretch>
        </p:blipFill>
        <p:spPr bwMode="auto">
          <a:xfrm>
            <a:off x="762000" y="127000"/>
            <a:ext cx="3429000" cy="2844800"/>
          </a:xfrm>
          <a:prstGeom prst="rect">
            <a:avLst/>
          </a:prstGeom>
          <a:noFill/>
          <a:ln w="9525">
            <a:noFill/>
            <a:miter lim="800000"/>
            <a:headEnd/>
            <a:tailEnd/>
          </a:ln>
        </p:spPr>
      </p:pic>
      <p:pic>
        <p:nvPicPr>
          <p:cNvPr id="19460" name="Picture 6" descr="C:\WINDOWS\Desktop\sarah howland\images\keith haring\subway drawing 3.bmp"/>
          <p:cNvPicPr>
            <a:picLocks noChangeAspect="1" noChangeArrowheads="1"/>
          </p:cNvPicPr>
          <p:nvPr/>
        </p:nvPicPr>
        <p:blipFill>
          <a:blip r:embed="rId3"/>
          <a:srcRect/>
          <a:stretch>
            <a:fillRect/>
          </a:stretch>
        </p:blipFill>
        <p:spPr bwMode="auto">
          <a:xfrm>
            <a:off x="5029200" y="127000"/>
            <a:ext cx="4114800" cy="2798763"/>
          </a:xfrm>
          <a:prstGeom prst="rect">
            <a:avLst/>
          </a:prstGeom>
          <a:noFill/>
          <a:ln w="9525">
            <a:noFill/>
            <a:miter lim="800000"/>
            <a:headEnd/>
            <a:tailEnd/>
          </a:ln>
        </p:spPr>
      </p:pic>
      <p:sp>
        <p:nvSpPr>
          <p:cNvPr id="19461" name="Rectangle 7"/>
          <p:cNvSpPr>
            <a:spLocks noChangeArrowheads="1"/>
          </p:cNvSpPr>
          <p:nvPr/>
        </p:nvSpPr>
        <p:spPr bwMode="auto">
          <a:xfrm>
            <a:off x="8229600" y="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19462" name="Picture 8" descr="C:\WINDOWS\Desktop\sarah howland\images\keith haring\ny_houston.jpe"/>
          <p:cNvPicPr>
            <a:picLocks noChangeAspect="1" noChangeArrowheads="1"/>
          </p:cNvPicPr>
          <p:nvPr/>
        </p:nvPicPr>
        <p:blipFill>
          <a:blip r:embed="rId4"/>
          <a:srcRect/>
          <a:stretch>
            <a:fillRect/>
          </a:stretch>
        </p:blipFill>
        <p:spPr bwMode="auto">
          <a:xfrm>
            <a:off x="1524000" y="3124200"/>
            <a:ext cx="6350000" cy="2768600"/>
          </a:xfrm>
          <a:prstGeom prst="rect">
            <a:avLst/>
          </a:prstGeom>
          <a:noFill/>
          <a:ln w="9525">
            <a:noFill/>
            <a:miter lim="800000"/>
            <a:headEnd/>
            <a:tailEnd/>
          </a:ln>
        </p:spPr>
      </p:pic>
    </p:spTree>
    <p:extLst>
      <p:ext uri="{BB962C8B-B14F-4D97-AF65-F5344CB8AC3E}">
        <p14:creationId xmlns:p14="http://schemas.microsoft.com/office/powerpoint/2010/main" val="42031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048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81000" y="5029200"/>
            <a:ext cx="8305800" cy="1373188"/>
          </a:xfrm>
          <a:prstGeom prst="rect">
            <a:avLst/>
          </a:prstGeom>
          <a:noFill/>
          <a:ln w="9525">
            <a:noFill/>
            <a:miter lim="800000"/>
            <a:headEnd/>
            <a:tailEnd/>
          </a:ln>
        </p:spPr>
        <p:txBody>
          <a:bodyPr>
            <a:spAutoFit/>
          </a:bodyPr>
          <a:lstStyle/>
          <a:p>
            <a:r>
              <a:rPr lang="en-US" sz="2800">
                <a:latin typeface="BakerSignet"/>
              </a:rPr>
              <a:t>Haring’s work began as simple white on black figures but soon he developed into complex compositions crammed with dancing, pulsating figures.</a:t>
            </a:r>
          </a:p>
        </p:txBody>
      </p:sp>
      <p:sp>
        <p:nvSpPr>
          <p:cNvPr id="20483" name="Rectangle 3"/>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0484" name="Picture 6" descr="C:\WINDOWS\Desktop\sarah howland\images\keith haring\subway drawing 5.bmp"/>
          <p:cNvPicPr>
            <a:picLocks noChangeAspect="1" noChangeArrowheads="1"/>
          </p:cNvPicPr>
          <p:nvPr/>
        </p:nvPicPr>
        <p:blipFill>
          <a:blip r:embed="rId2"/>
          <a:srcRect/>
          <a:stretch>
            <a:fillRect/>
          </a:stretch>
        </p:blipFill>
        <p:spPr bwMode="auto">
          <a:xfrm>
            <a:off x="2895600" y="152400"/>
            <a:ext cx="3429000" cy="4914900"/>
          </a:xfrm>
          <a:prstGeom prst="rect">
            <a:avLst/>
          </a:prstGeom>
          <a:noFill/>
          <a:ln w="9525">
            <a:noFill/>
            <a:miter lim="800000"/>
            <a:headEnd/>
            <a:tailEnd/>
          </a:ln>
        </p:spPr>
      </p:pic>
    </p:spTree>
    <p:extLst>
      <p:ext uri="{BB962C8B-B14F-4D97-AF65-F5344CB8AC3E}">
        <p14:creationId xmlns:p14="http://schemas.microsoft.com/office/powerpoint/2010/main" val="372709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1507" name="Picture 5" descr="C:\WINDOWS\Desktop\sarah howland\images\keith haring\pink.gif"/>
          <p:cNvPicPr>
            <a:picLocks noChangeAspect="1" noChangeArrowheads="1"/>
          </p:cNvPicPr>
          <p:nvPr/>
        </p:nvPicPr>
        <p:blipFill>
          <a:blip r:embed="rId2"/>
          <a:srcRect/>
          <a:stretch>
            <a:fillRect/>
          </a:stretch>
        </p:blipFill>
        <p:spPr bwMode="auto">
          <a:xfrm>
            <a:off x="685800" y="0"/>
            <a:ext cx="2862263" cy="5715000"/>
          </a:xfrm>
          <a:prstGeom prst="rect">
            <a:avLst/>
          </a:prstGeom>
          <a:noFill/>
          <a:ln w="9525">
            <a:noFill/>
            <a:miter lim="800000"/>
            <a:headEnd/>
            <a:tailEnd/>
          </a:ln>
        </p:spPr>
      </p:pic>
      <p:pic>
        <p:nvPicPr>
          <p:cNvPr id="21508" name="Picture 6" descr="C:\WINDOWS\Desktop\sarah howland\images\keith haring\666.bmp"/>
          <p:cNvPicPr>
            <a:picLocks noChangeAspect="1" noChangeArrowheads="1"/>
          </p:cNvPicPr>
          <p:nvPr/>
        </p:nvPicPr>
        <p:blipFill>
          <a:blip r:embed="rId3"/>
          <a:srcRect/>
          <a:stretch>
            <a:fillRect/>
          </a:stretch>
        </p:blipFill>
        <p:spPr bwMode="auto">
          <a:xfrm>
            <a:off x="3962400" y="228600"/>
            <a:ext cx="4505325" cy="4762500"/>
          </a:xfrm>
          <a:prstGeom prst="rect">
            <a:avLst/>
          </a:prstGeom>
          <a:noFill/>
          <a:ln w="9525">
            <a:noFill/>
            <a:miter lim="800000"/>
            <a:headEnd/>
            <a:tailEnd/>
          </a:ln>
        </p:spPr>
      </p:pic>
      <p:sp>
        <p:nvSpPr>
          <p:cNvPr id="21509" name="Text Box 7"/>
          <p:cNvSpPr txBox="1">
            <a:spLocks noChangeArrowheads="1"/>
          </p:cNvSpPr>
          <p:nvPr/>
        </p:nvSpPr>
        <p:spPr bwMode="auto">
          <a:xfrm>
            <a:off x="228600" y="5562600"/>
            <a:ext cx="8915400" cy="946150"/>
          </a:xfrm>
          <a:prstGeom prst="rect">
            <a:avLst/>
          </a:prstGeom>
          <a:noFill/>
          <a:ln w="9525">
            <a:noFill/>
            <a:miter lim="800000"/>
            <a:headEnd/>
            <a:tailEnd/>
          </a:ln>
        </p:spPr>
        <p:txBody>
          <a:bodyPr>
            <a:spAutoFit/>
          </a:bodyPr>
          <a:lstStyle/>
          <a:p>
            <a:r>
              <a:rPr lang="en-US" sz="2800">
                <a:latin typeface="BakerSignet"/>
              </a:rPr>
              <a:t>He repeated figures in rhythmic patterns so the pattern itself became more predominant than anyone figure.</a:t>
            </a:r>
          </a:p>
        </p:txBody>
      </p:sp>
    </p:spTree>
    <p:extLst>
      <p:ext uri="{BB962C8B-B14F-4D97-AF65-F5344CB8AC3E}">
        <p14:creationId xmlns:p14="http://schemas.microsoft.com/office/powerpoint/2010/main" val="81936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2531" name="Picture 5" descr="C:\WINDOWS\Desktop\sarah howland\images\keith haring\haring_unfinished.jpe"/>
          <p:cNvPicPr>
            <a:picLocks noChangeAspect="1" noChangeArrowheads="1"/>
          </p:cNvPicPr>
          <p:nvPr/>
        </p:nvPicPr>
        <p:blipFill>
          <a:blip r:embed="rId2"/>
          <a:srcRect/>
          <a:stretch>
            <a:fillRect/>
          </a:stretch>
        </p:blipFill>
        <p:spPr bwMode="auto">
          <a:xfrm>
            <a:off x="1428750" y="247650"/>
            <a:ext cx="6286500" cy="6362700"/>
          </a:xfrm>
          <a:prstGeom prst="rect">
            <a:avLst/>
          </a:prstGeom>
          <a:noFill/>
          <a:ln w="9525">
            <a:noFill/>
            <a:miter lim="800000"/>
            <a:headEnd/>
            <a:tailEnd/>
          </a:ln>
        </p:spPr>
      </p:pic>
    </p:spTree>
    <p:extLst>
      <p:ext uri="{BB962C8B-B14F-4D97-AF65-F5344CB8AC3E}">
        <p14:creationId xmlns:p14="http://schemas.microsoft.com/office/powerpoint/2010/main" val="939637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3555" name="Picture 1028" descr="C:\WINDOWS\Desktop\sarah howland\images\keith haring\monkey puzzle.gif"/>
          <p:cNvPicPr>
            <a:picLocks noChangeAspect="1" noChangeArrowheads="1"/>
          </p:cNvPicPr>
          <p:nvPr/>
        </p:nvPicPr>
        <p:blipFill>
          <a:blip r:embed="rId2"/>
          <a:srcRect/>
          <a:stretch>
            <a:fillRect/>
          </a:stretch>
        </p:blipFill>
        <p:spPr bwMode="auto">
          <a:xfrm>
            <a:off x="1143000" y="304800"/>
            <a:ext cx="5965825" cy="5954713"/>
          </a:xfrm>
          <a:prstGeom prst="rect">
            <a:avLst/>
          </a:prstGeom>
          <a:noFill/>
          <a:ln w="9525">
            <a:noFill/>
            <a:miter lim="800000"/>
            <a:headEnd/>
            <a:tailEnd/>
          </a:ln>
        </p:spPr>
      </p:pic>
    </p:spTree>
    <p:extLst>
      <p:ext uri="{BB962C8B-B14F-4D97-AF65-F5344CB8AC3E}">
        <p14:creationId xmlns:p14="http://schemas.microsoft.com/office/powerpoint/2010/main" val="3185720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4579" name="Picture 4" descr="C:\WINDOWS\Desktop\sarah howland\images\keith haring\spiral.gif"/>
          <p:cNvPicPr>
            <a:picLocks noChangeAspect="1" noChangeArrowheads="1"/>
          </p:cNvPicPr>
          <p:nvPr/>
        </p:nvPicPr>
        <p:blipFill>
          <a:blip r:embed="rId2"/>
          <a:srcRect/>
          <a:stretch>
            <a:fillRect/>
          </a:stretch>
        </p:blipFill>
        <p:spPr bwMode="auto">
          <a:xfrm>
            <a:off x="1295400" y="304800"/>
            <a:ext cx="6324600" cy="6324600"/>
          </a:xfrm>
          <a:prstGeom prst="rect">
            <a:avLst/>
          </a:prstGeom>
          <a:noFill/>
          <a:ln w="9525">
            <a:noFill/>
            <a:miter lim="800000"/>
            <a:headEnd/>
            <a:tailEnd/>
          </a:ln>
        </p:spPr>
      </p:pic>
    </p:spTree>
    <p:extLst>
      <p:ext uri="{BB962C8B-B14F-4D97-AF65-F5344CB8AC3E}">
        <p14:creationId xmlns:p14="http://schemas.microsoft.com/office/powerpoint/2010/main" val="337674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762000" y="5334000"/>
            <a:ext cx="7772400" cy="946150"/>
          </a:xfrm>
          <a:prstGeom prst="rect">
            <a:avLst/>
          </a:prstGeom>
          <a:noFill/>
          <a:ln w="9525">
            <a:noFill/>
            <a:miter lim="800000"/>
            <a:headEnd/>
            <a:tailEnd/>
          </a:ln>
        </p:spPr>
        <p:txBody>
          <a:bodyPr>
            <a:spAutoFit/>
          </a:bodyPr>
          <a:lstStyle/>
          <a:p>
            <a:r>
              <a:rPr lang="en-US" sz="2800">
                <a:latin typeface="BakerSignet"/>
              </a:rPr>
              <a:t>Haring was also well known for being an artist that created art work relating to social and political causes.</a:t>
            </a:r>
          </a:p>
        </p:txBody>
      </p:sp>
      <p:sp>
        <p:nvSpPr>
          <p:cNvPr id="25603" name="Rectangle 3"/>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5604" name="Picture 4" descr="C:\WINDOWS\Desktop\sarah howland\images\keith haring\death.gif"/>
          <p:cNvPicPr>
            <a:picLocks noChangeAspect="1" noChangeArrowheads="1"/>
          </p:cNvPicPr>
          <p:nvPr/>
        </p:nvPicPr>
        <p:blipFill>
          <a:blip r:embed="rId2"/>
          <a:srcRect/>
          <a:stretch>
            <a:fillRect/>
          </a:stretch>
        </p:blipFill>
        <p:spPr bwMode="auto">
          <a:xfrm>
            <a:off x="685800" y="457200"/>
            <a:ext cx="7791450" cy="4446588"/>
          </a:xfrm>
          <a:prstGeom prst="rect">
            <a:avLst/>
          </a:prstGeom>
          <a:noFill/>
          <a:ln w="9525">
            <a:noFill/>
            <a:miter lim="800000"/>
            <a:headEnd/>
            <a:tailEnd/>
          </a:ln>
        </p:spPr>
      </p:pic>
    </p:spTree>
    <p:extLst>
      <p:ext uri="{BB962C8B-B14F-4D97-AF65-F5344CB8AC3E}">
        <p14:creationId xmlns:p14="http://schemas.microsoft.com/office/powerpoint/2010/main" val="24276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7"/>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6627" name="Picture 1030" descr="C:\WINDOWS\Desktop\sarah howland\images\keith haring\social art 7.gif"/>
          <p:cNvPicPr>
            <a:picLocks noChangeAspect="1" noChangeArrowheads="1"/>
          </p:cNvPicPr>
          <p:nvPr/>
        </p:nvPicPr>
        <p:blipFill>
          <a:blip r:embed="rId2"/>
          <a:srcRect/>
          <a:stretch>
            <a:fillRect/>
          </a:stretch>
        </p:blipFill>
        <p:spPr bwMode="auto">
          <a:xfrm>
            <a:off x="457200" y="381000"/>
            <a:ext cx="4402138" cy="5715000"/>
          </a:xfrm>
          <a:prstGeom prst="rect">
            <a:avLst/>
          </a:prstGeom>
          <a:noFill/>
          <a:ln w="9525">
            <a:noFill/>
            <a:miter lim="800000"/>
            <a:headEnd/>
            <a:tailEnd/>
          </a:ln>
        </p:spPr>
      </p:pic>
      <p:pic>
        <p:nvPicPr>
          <p:cNvPr id="26628" name="Picture 1031" descr="C:\WINDOWS\Desktop\sarah howland\images\keith haring\social art 4.gif"/>
          <p:cNvPicPr>
            <a:picLocks noChangeAspect="1" noChangeArrowheads="1"/>
          </p:cNvPicPr>
          <p:nvPr/>
        </p:nvPicPr>
        <p:blipFill>
          <a:blip r:embed="rId3"/>
          <a:srcRect/>
          <a:stretch>
            <a:fillRect/>
          </a:stretch>
        </p:blipFill>
        <p:spPr bwMode="auto">
          <a:xfrm>
            <a:off x="5105400" y="914400"/>
            <a:ext cx="3643313" cy="4446588"/>
          </a:xfrm>
          <a:prstGeom prst="rect">
            <a:avLst/>
          </a:prstGeom>
          <a:noFill/>
          <a:ln w="9525">
            <a:noFill/>
            <a:miter lim="800000"/>
            <a:headEnd/>
            <a:tailEnd/>
          </a:ln>
        </p:spPr>
      </p:pic>
    </p:spTree>
    <p:extLst>
      <p:ext uri="{BB962C8B-B14F-4D97-AF65-F5344CB8AC3E}">
        <p14:creationId xmlns:p14="http://schemas.microsoft.com/office/powerpoint/2010/main" val="2263657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7651" name="Picture 4" descr="C:\WINDOWS\Desktop\sarah howland\images\keith haring\aids.gif"/>
          <p:cNvPicPr>
            <a:picLocks noChangeAspect="1" noChangeArrowheads="1"/>
          </p:cNvPicPr>
          <p:nvPr/>
        </p:nvPicPr>
        <p:blipFill>
          <a:blip r:embed="rId2"/>
          <a:srcRect/>
          <a:stretch>
            <a:fillRect/>
          </a:stretch>
        </p:blipFill>
        <p:spPr bwMode="auto">
          <a:xfrm>
            <a:off x="1905000" y="381000"/>
            <a:ext cx="5346700" cy="5918200"/>
          </a:xfrm>
          <a:prstGeom prst="rect">
            <a:avLst/>
          </a:prstGeom>
          <a:noFill/>
          <a:ln w="9525">
            <a:noFill/>
            <a:miter lim="800000"/>
            <a:headEnd/>
            <a:tailEnd/>
          </a:ln>
        </p:spPr>
      </p:pic>
    </p:spTree>
    <p:extLst>
      <p:ext uri="{BB962C8B-B14F-4D97-AF65-F5344CB8AC3E}">
        <p14:creationId xmlns:p14="http://schemas.microsoft.com/office/powerpoint/2010/main" val="2403089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8675" name="Picture 1029" descr="C:\WINDOWS\Desktop\sarah howland\images\keith haring\social art1.gif"/>
          <p:cNvPicPr>
            <a:picLocks noChangeAspect="1" noChangeArrowheads="1"/>
          </p:cNvPicPr>
          <p:nvPr/>
        </p:nvPicPr>
        <p:blipFill>
          <a:blip r:embed="rId2"/>
          <a:srcRect/>
          <a:stretch>
            <a:fillRect/>
          </a:stretch>
        </p:blipFill>
        <p:spPr bwMode="auto">
          <a:xfrm>
            <a:off x="304800" y="457200"/>
            <a:ext cx="4097338" cy="5181600"/>
          </a:xfrm>
          <a:prstGeom prst="rect">
            <a:avLst/>
          </a:prstGeom>
          <a:noFill/>
          <a:ln w="9525">
            <a:noFill/>
            <a:miter lim="800000"/>
            <a:headEnd/>
            <a:tailEnd/>
          </a:ln>
        </p:spPr>
      </p:pic>
      <p:pic>
        <p:nvPicPr>
          <p:cNvPr id="28676" name="Picture 1030" descr="C:\WINDOWS\Desktop\sarah howland\images\keith haring\social art 8.gif"/>
          <p:cNvPicPr>
            <a:picLocks noChangeAspect="1" noChangeArrowheads="1"/>
          </p:cNvPicPr>
          <p:nvPr/>
        </p:nvPicPr>
        <p:blipFill>
          <a:blip r:embed="rId3"/>
          <a:srcRect/>
          <a:stretch>
            <a:fillRect/>
          </a:stretch>
        </p:blipFill>
        <p:spPr bwMode="auto">
          <a:xfrm>
            <a:off x="4495800" y="1066800"/>
            <a:ext cx="4400550" cy="4322763"/>
          </a:xfrm>
          <a:prstGeom prst="rect">
            <a:avLst/>
          </a:prstGeom>
          <a:noFill/>
          <a:ln w="9525">
            <a:noFill/>
            <a:miter lim="800000"/>
            <a:headEnd/>
            <a:tailEnd/>
          </a:ln>
        </p:spPr>
      </p:pic>
    </p:spTree>
    <p:extLst>
      <p:ext uri="{BB962C8B-B14F-4D97-AF65-F5344CB8AC3E}">
        <p14:creationId xmlns:p14="http://schemas.microsoft.com/office/powerpoint/2010/main" val="101005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990600" y="0"/>
            <a:ext cx="7046913" cy="1555750"/>
          </a:xfrm>
          <a:prstGeom prst="rect">
            <a:avLst/>
          </a:prstGeom>
          <a:noFill/>
          <a:ln w="9525">
            <a:noFill/>
            <a:miter lim="800000"/>
            <a:headEnd/>
            <a:tailEnd/>
          </a:ln>
        </p:spPr>
        <p:txBody>
          <a:bodyPr wrap="none">
            <a:spAutoFit/>
          </a:bodyPr>
          <a:lstStyle/>
          <a:p>
            <a:r>
              <a:rPr lang="en-US" sz="9600" b="1">
                <a:latin typeface="Bradley Hand ITC" pitchFamily="66" charset="0"/>
              </a:rPr>
              <a:t>Keith Haring</a:t>
            </a:r>
          </a:p>
        </p:txBody>
      </p:sp>
      <p:sp>
        <p:nvSpPr>
          <p:cNvPr id="46083" name="Text Box 3"/>
          <p:cNvSpPr txBox="1">
            <a:spLocks noChangeArrowheads="1"/>
          </p:cNvSpPr>
          <p:nvPr/>
        </p:nvSpPr>
        <p:spPr bwMode="auto">
          <a:xfrm>
            <a:off x="1143000" y="1219200"/>
            <a:ext cx="6804025" cy="1098550"/>
          </a:xfrm>
          <a:prstGeom prst="rect">
            <a:avLst/>
          </a:prstGeom>
          <a:noFill/>
          <a:ln w="9525">
            <a:noFill/>
            <a:miter lim="800000"/>
            <a:headEnd/>
            <a:tailEnd/>
          </a:ln>
        </p:spPr>
        <p:txBody>
          <a:bodyPr wrap="none">
            <a:spAutoFit/>
          </a:bodyPr>
          <a:lstStyle/>
          <a:p>
            <a:r>
              <a:rPr lang="en-US" sz="6600" b="1">
                <a:latin typeface="Bradley Hand ITC" pitchFamily="66" charset="0"/>
              </a:rPr>
              <a:t>Drawing with Line</a:t>
            </a:r>
          </a:p>
        </p:txBody>
      </p:sp>
      <p:pic>
        <p:nvPicPr>
          <p:cNvPr id="46084" name="Picture 4" descr="C:\WINDOWS\Desktop\sarah howland\images\keith haring\LOVE.bmp"/>
          <p:cNvPicPr>
            <a:picLocks noChangeAspect="1" noChangeArrowheads="1"/>
          </p:cNvPicPr>
          <p:nvPr/>
        </p:nvPicPr>
        <p:blipFill>
          <a:blip r:embed="rId2"/>
          <a:srcRect/>
          <a:stretch>
            <a:fillRect/>
          </a:stretch>
        </p:blipFill>
        <p:spPr bwMode="auto">
          <a:xfrm>
            <a:off x="2362200" y="2438400"/>
            <a:ext cx="3997325" cy="4038600"/>
          </a:xfrm>
          <a:prstGeom prst="rect">
            <a:avLst/>
          </a:prstGeom>
          <a:noFill/>
          <a:ln w="9525">
            <a:noFill/>
            <a:miter lim="800000"/>
            <a:headEnd/>
            <a:tailEnd/>
          </a:ln>
        </p:spPr>
      </p:pic>
    </p:spTree>
    <p:extLst>
      <p:ext uri="{BB962C8B-B14F-4D97-AF65-F5344CB8AC3E}">
        <p14:creationId xmlns:p14="http://schemas.microsoft.com/office/powerpoint/2010/main" val="16164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additive="base">
                                        <p:cTn id="7" dur="500" fill="hold"/>
                                        <p:tgtEl>
                                          <p:spTgt spid="46082"/>
                                        </p:tgtEl>
                                        <p:attrNameLst>
                                          <p:attrName>ppt_x</p:attrName>
                                        </p:attrNameLst>
                                      </p:cBhvr>
                                      <p:tavLst>
                                        <p:tav tm="0">
                                          <p:val>
                                            <p:strVal val="0-#ppt_w/2"/>
                                          </p:val>
                                        </p:tav>
                                        <p:tav tm="100000">
                                          <p:val>
                                            <p:strVal val="#ppt_x"/>
                                          </p:val>
                                        </p:tav>
                                      </p:tavLst>
                                    </p:anim>
                                    <p:anim calcmode="lin" valueType="num">
                                      <p:cBhvr additive="base">
                                        <p:cTn id="8" dur="500" fill="hold"/>
                                        <p:tgtEl>
                                          <p:spTgt spid="460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3"/>
                                        </p:tgtEl>
                                        <p:attrNameLst>
                                          <p:attrName>style.visibility</p:attrName>
                                        </p:attrNameLst>
                                      </p:cBhvr>
                                      <p:to>
                                        <p:strVal val="visible"/>
                                      </p:to>
                                    </p:set>
                                    <p:anim calcmode="lin" valueType="num">
                                      <p:cBhvr additive="base">
                                        <p:cTn id="13" dur="500" fill="hold"/>
                                        <p:tgtEl>
                                          <p:spTgt spid="46083"/>
                                        </p:tgtEl>
                                        <p:attrNameLst>
                                          <p:attrName>ppt_x</p:attrName>
                                        </p:attrNameLst>
                                      </p:cBhvr>
                                      <p:tavLst>
                                        <p:tav tm="0">
                                          <p:val>
                                            <p:strVal val="1+#ppt_w/2"/>
                                          </p:val>
                                        </p:tav>
                                        <p:tav tm="100000">
                                          <p:val>
                                            <p:strVal val="#ppt_x"/>
                                          </p:val>
                                        </p:tav>
                                      </p:tavLst>
                                    </p:anim>
                                    <p:anim calcmode="lin" valueType="num">
                                      <p:cBhvr additive="base">
                                        <p:cTn id="14" dur="500" fill="hold"/>
                                        <p:tgtEl>
                                          <p:spTgt spid="46083"/>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46084"/>
                                        </p:tgtEl>
                                        <p:attrNameLst>
                                          <p:attrName>style.visibility</p:attrName>
                                        </p:attrNameLst>
                                      </p:cBhvr>
                                      <p:to>
                                        <p:strVal val="visible"/>
                                      </p:to>
                                    </p:set>
                                    <p:anim calcmode="lin" valueType="num">
                                      <p:cBhvr>
                                        <p:cTn id="18" dur="500" fill="hold"/>
                                        <p:tgtEl>
                                          <p:spTgt spid="46084"/>
                                        </p:tgtEl>
                                        <p:attrNameLst>
                                          <p:attrName>ppt_w</p:attrName>
                                        </p:attrNameLst>
                                      </p:cBhvr>
                                      <p:tavLst>
                                        <p:tav tm="0">
                                          <p:val>
                                            <p:fltVal val="0"/>
                                          </p:val>
                                        </p:tav>
                                        <p:tav tm="100000">
                                          <p:val>
                                            <p:strVal val="#ppt_w"/>
                                          </p:val>
                                        </p:tav>
                                      </p:tavLst>
                                    </p:anim>
                                    <p:anim calcmode="lin" valueType="num">
                                      <p:cBhvr>
                                        <p:cTn id="19" dur="500" fill="hold"/>
                                        <p:tgtEl>
                                          <p:spTgt spid="460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52400" y="5334000"/>
            <a:ext cx="8763000" cy="1066800"/>
          </a:xfrm>
          <a:prstGeom prst="rect">
            <a:avLst/>
          </a:prstGeom>
          <a:noFill/>
          <a:ln w="9525">
            <a:noFill/>
            <a:miter lim="800000"/>
            <a:headEnd/>
            <a:tailEnd/>
          </a:ln>
        </p:spPr>
        <p:txBody>
          <a:bodyPr>
            <a:spAutoFit/>
          </a:bodyPr>
          <a:lstStyle/>
          <a:p>
            <a:r>
              <a:rPr lang="en-US" sz="3200">
                <a:latin typeface="BakerSignet"/>
              </a:rPr>
              <a:t>“Crack is Wack” was created after one of his studio assistants became addicted to crack.</a:t>
            </a:r>
          </a:p>
        </p:txBody>
      </p:sp>
      <p:sp>
        <p:nvSpPr>
          <p:cNvPr id="29699" name="Rectangle 3"/>
          <p:cNvSpPr>
            <a:spLocks noChangeArrowheads="1"/>
          </p:cNvSpPr>
          <p:nvPr/>
        </p:nvSpPr>
        <p:spPr bwMode="auto">
          <a:xfrm>
            <a:off x="8229600" y="2057400"/>
            <a:ext cx="914400" cy="3276600"/>
          </a:xfrm>
          <a:prstGeom prst="rect">
            <a:avLst/>
          </a:prstGeom>
          <a:solidFill>
            <a:schemeClr val="hlink"/>
          </a:solidFill>
          <a:ln w="9525">
            <a:noFill/>
            <a:miter lim="800000"/>
            <a:headEnd/>
            <a:tailEnd/>
          </a:ln>
        </p:spPr>
        <p:txBody>
          <a:bodyPr wrap="none" anchor="ctr"/>
          <a:lstStyle/>
          <a:p>
            <a:endParaRPr lang="en-US"/>
          </a:p>
        </p:txBody>
      </p:sp>
      <p:pic>
        <p:nvPicPr>
          <p:cNvPr id="29700" name="Picture 4" descr="C:\WINDOWS\Desktop\sarah howland\images\keith haring\ny_crack.jpe"/>
          <p:cNvPicPr>
            <a:picLocks noChangeAspect="1" noChangeArrowheads="1"/>
          </p:cNvPicPr>
          <p:nvPr/>
        </p:nvPicPr>
        <p:blipFill>
          <a:blip r:embed="rId2"/>
          <a:srcRect/>
          <a:stretch>
            <a:fillRect/>
          </a:stretch>
        </p:blipFill>
        <p:spPr bwMode="auto">
          <a:xfrm>
            <a:off x="609600" y="381000"/>
            <a:ext cx="7797800" cy="4678363"/>
          </a:xfrm>
          <a:prstGeom prst="rect">
            <a:avLst/>
          </a:prstGeom>
          <a:noFill/>
          <a:ln w="9525">
            <a:noFill/>
            <a:miter lim="800000"/>
            <a:headEnd/>
            <a:tailEnd/>
          </a:ln>
        </p:spPr>
      </p:pic>
    </p:spTree>
    <p:extLst>
      <p:ext uri="{BB962C8B-B14F-4D97-AF65-F5344CB8AC3E}">
        <p14:creationId xmlns:p14="http://schemas.microsoft.com/office/powerpoint/2010/main" val="3192469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0"/>
            <a:ext cx="5715000" cy="1187450"/>
          </a:xfrm>
          <a:prstGeom prst="rect">
            <a:avLst/>
          </a:prstGeom>
          <a:noFill/>
          <a:ln w="9525">
            <a:noFill/>
            <a:miter lim="800000"/>
            <a:headEnd/>
            <a:tailEnd/>
          </a:ln>
        </p:spPr>
        <p:txBody>
          <a:bodyPr>
            <a:spAutoFit/>
          </a:bodyPr>
          <a:lstStyle/>
          <a:p>
            <a:r>
              <a:rPr lang="en-US">
                <a:latin typeface="BakerSignet"/>
              </a:rPr>
              <a:t>As Haring became famous his artworks became increasingly more and more expensive.</a:t>
            </a:r>
          </a:p>
        </p:txBody>
      </p:sp>
      <p:sp>
        <p:nvSpPr>
          <p:cNvPr id="30723" name="Text Box 5"/>
          <p:cNvSpPr txBox="1">
            <a:spLocks noChangeArrowheads="1"/>
          </p:cNvSpPr>
          <p:nvPr/>
        </p:nvSpPr>
        <p:spPr bwMode="auto">
          <a:xfrm>
            <a:off x="3048000" y="4343400"/>
            <a:ext cx="6096000" cy="1979613"/>
          </a:xfrm>
          <a:prstGeom prst="rect">
            <a:avLst/>
          </a:prstGeom>
          <a:noFill/>
          <a:ln w="9525">
            <a:noFill/>
            <a:miter lim="800000"/>
            <a:headEnd/>
            <a:tailEnd/>
          </a:ln>
        </p:spPr>
        <p:txBody>
          <a:bodyPr>
            <a:spAutoFit/>
          </a:bodyPr>
          <a:lstStyle/>
          <a:p>
            <a:r>
              <a:rPr lang="en-US">
                <a:latin typeface="BakerSignet"/>
              </a:rPr>
              <a:t>To ensure that his art continued to be available at affordable prices to the general public he created the “Pop Shop” in NYC where he sold prints, stickers, buttons, and various other objects with his artwork on it</a:t>
            </a:r>
            <a:r>
              <a:rPr lang="en-US" sz="2800">
                <a:latin typeface="BakerSignet"/>
              </a:rPr>
              <a:t>.</a:t>
            </a:r>
          </a:p>
        </p:txBody>
      </p:sp>
      <p:pic>
        <p:nvPicPr>
          <p:cNvPr id="30724" name="Picture 6" descr="C:\WINDOWS\Desktop\sarah howland\images\keith haring\keith haring watch 2.bmp"/>
          <p:cNvPicPr>
            <a:picLocks noChangeAspect="1" noChangeArrowheads="1"/>
          </p:cNvPicPr>
          <p:nvPr/>
        </p:nvPicPr>
        <p:blipFill>
          <a:blip r:embed="rId2"/>
          <a:srcRect/>
          <a:stretch>
            <a:fillRect/>
          </a:stretch>
        </p:blipFill>
        <p:spPr bwMode="auto">
          <a:xfrm>
            <a:off x="5638800" y="304800"/>
            <a:ext cx="3181350" cy="3962400"/>
          </a:xfrm>
          <a:prstGeom prst="rect">
            <a:avLst/>
          </a:prstGeom>
          <a:noFill/>
          <a:ln w="9525">
            <a:noFill/>
            <a:miter lim="800000"/>
            <a:headEnd/>
            <a:tailEnd/>
          </a:ln>
        </p:spPr>
      </p:pic>
      <p:pic>
        <p:nvPicPr>
          <p:cNvPr id="30725" name="Picture 7" descr="C:\WINDOWS\Desktop\sarah howland\images\keith haring\haring mug.bmp"/>
          <p:cNvPicPr>
            <a:picLocks noChangeAspect="1" noChangeArrowheads="1"/>
          </p:cNvPicPr>
          <p:nvPr/>
        </p:nvPicPr>
        <p:blipFill>
          <a:blip r:embed="rId3"/>
          <a:srcRect/>
          <a:stretch>
            <a:fillRect/>
          </a:stretch>
        </p:blipFill>
        <p:spPr bwMode="auto">
          <a:xfrm>
            <a:off x="2895600" y="1295400"/>
            <a:ext cx="2644775" cy="2971800"/>
          </a:xfrm>
          <a:prstGeom prst="rect">
            <a:avLst/>
          </a:prstGeom>
          <a:noFill/>
          <a:ln w="9525">
            <a:noFill/>
            <a:miter lim="800000"/>
            <a:headEnd/>
            <a:tailEnd/>
          </a:ln>
        </p:spPr>
      </p:pic>
      <p:pic>
        <p:nvPicPr>
          <p:cNvPr id="30726" name="Picture 8" descr="C:\WINDOWS\Desktop\sarah howland\images\keith haring\kieth buttons.bmp"/>
          <p:cNvPicPr>
            <a:picLocks noChangeAspect="1" noChangeArrowheads="1"/>
          </p:cNvPicPr>
          <p:nvPr/>
        </p:nvPicPr>
        <p:blipFill>
          <a:blip r:embed="rId4"/>
          <a:srcRect/>
          <a:stretch>
            <a:fillRect/>
          </a:stretch>
        </p:blipFill>
        <p:spPr bwMode="auto">
          <a:xfrm>
            <a:off x="228600" y="1371600"/>
            <a:ext cx="2589213" cy="4495800"/>
          </a:xfrm>
          <a:prstGeom prst="rect">
            <a:avLst/>
          </a:prstGeom>
          <a:noFill/>
          <a:ln w="9525">
            <a:noFill/>
            <a:miter lim="800000"/>
            <a:headEnd/>
            <a:tailEnd/>
          </a:ln>
        </p:spPr>
      </p:pic>
    </p:spTree>
    <p:extLst>
      <p:ext uri="{BB962C8B-B14F-4D97-AF65-F5344CB8AC3E}">
        <p14:creationId xmlns:p14="http://schemas.microsoft.com/office/powerpoint/2010/main" val="1553558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57200" y="5867400"/>
            <a:ext cx="8458200" cy="519113"/>
          </a:xfrm>
          <a:prstGeom prst="rect">
            <a:avLst/>
          </a:prstGeom>
          <a:noFill/>
          <a:ln w="9525">
            <a:noFill/>
            <a:miter lim="800000"/>
            <a:headEnd/>
            <a:tailEnd/>
          </a:ln>
        </p:spPr>
        <p:txBody>
          <a:bodyPr>
            <a:spAutoFit/>
          </a:bodyPr>
          <a:lstStyle/>
          <a:p>
            <a:r>
              <a:rPr lang="en-US" sz="2800">
                <a:latin typeface="BakerSignet"/>
              </a:rPr>
              <a:t>Haring designed his “Pop Shop” to be a work of art in itself”</a:t>
            </a:r>
          </a:p>
        </p:txBody>
      </p:sp>
      <p:pic>
        <p:nvPicPr>
          <p:cNvPr id="31747" name="Picture 7" descr="C:\WINDOWS\Desktop\sarah howland\images\keith haring\popshopp_350.gif"/>
          <p:cNvPicPr>
            <a:picLocks noChangeAspect="1" noChangeArrowheads="1"/>
          </p:cNvPicPr>
          <p:nvPr/>
        </p:nvPicPr>
        <p:blipFill>
          <a:blip r:embed="rId2"/>
          <a:srcRect/>
          <a:stretch>
            <a:fillRect/>
          </a:stretch>
        </p:blipFill>
        <p:spPr bwMode="auto">
          <a:xfrm>
            <a:off x="1143000" y="762000"/>
            <a:ext cx="6572250" cy="4976813"/>
          </a:xfrm>
          <a:prstGeom prst="rect">
            <a:avLst/>
          </a:prstGeom>
          <a:noFill/>
          <a:ln w="9525">
            <a:noFill/>
            <a:miter lim="800000"/>
            <a:headEnd/>
            <a:tailEnd/>
          </a:ln>
        </p:spPr>
      </p:pic>
    </p:spTree>
    <p:extLst>
      <p:ext uri="{BB962C8B-B14F-4D97-AF65-F5344CB8AC3E}">
        <p14:creationId xmlns:p14="http://schemas.microsoft.com/office/powerpoint/2010/main" val="1907837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57200" y="5484813"/>
            <a:ext cx="8458200" cy="1373187"/>
          </a:xfrm>
          <a:prstGeom prst="rect">
            <a:avLst/>
          </a:prstGeom>
          <a:noFill/>
          <a:ln w="9525">
            <a:noFill/>
            <a:miter lim="800000"/>
            <a:headEnd/>
            <a:tailEnd/>
          </a:ln>
        </p:spPr>
        <p:txBody>
          <a:bodyPr>
            <a:spAutoFit/>
          </a:bodyPr>
          <a:lstStyle/>
          <a:p>
            <a:r>
              <a:rPr lang="en-US" sz="2800">
                <a:latin typeface="BakerSignet"/>
              </a:rPr>
              <a:t>Haring did not limit himself to 2-dimensional work. He created many public sculptures. Some more than a couple stories high.</a:t>
            </a:r>
          </a:p>
        </p:txBody>
      </p:sp>
      <p:pic>
        <p:nvPicPr>
          <p:cNvPr id="32771" name="Picture 5" descr="C:\WINDOWS\Desktop\sarah howland\images\keith haring\haring_outdoor.jpe"/>
          <p:cNvPicPr>
            <a:picLocks noChangeAspect="1" noChangeArrowheads="1"/>
          </p:cNvPicPr>
          <p:nvPr/>
        </p:nvPicPr>
        <p:blipFill>
          <a:blip r:embed="rId2"/>
          <a:srcRect/>
          <a:stretch>
            <a:fillRect/>
          </a:stretch>
        </p:blipFill>
        <p:spPr bwMode="auto">
          <a:xfrm>
            <a:off x="533400" y="228600"/>
            <a:ext cx="3209925" cy="5210175"/>
          </a:xfrm>
          <a:prstGeom prst="rect">
            <a:avLst/>
          </a:prstGeom>
          <a:noFill/>
          <a:ln w="9525">
            <a:noFill/>
            <a:miter lim="800000"/>
            <a:headEnd/>
            <a:tailEnd/>
          </a:ln>
        </p:spPr>
      </p:pic>
      <p:pic>
        <p:nvPicPr>
          <p:cNvPr id="32772" name="Picture 6" descr="C:\WINDOWS\Desktop\sarah howland\images\keith haring\sculpture.bmp"/>
          <p:cNvPicPr>
            <a:picLocks noChangeAspect="1" noChangeArrowheads="1"/>
          </p:cNvPicPr>
          <p:nvPr/>
        </p:nvPicPr>
        <p:blipFill>
          <a:blip r:embed="rId3"/>
          <a:srcRect/>
          <a:stretch>
            <a:fillRect/>
          </a:stretch>
        </p:blipFill>
        <p:spPr bwMode="auto">
          <a:xfrm>
            <a:off x="3962400" y="304800"/>
            <a:ext cx="4991100" cy="4940300"/>
          </a:xfrm>
          <a:prstGeom prst="rect">
            <a:avLst/>
          </a:prstGeom>
          <a:noFill/>
          <a:ln w="9525">
            <a:noFill/>
            <a:miter lim="800000"/>
            <a:headEnd/>
            <a:tailEnd/>
          </a:ln>
        </p:spPr>
      </p:pic>
    </p:spTree>
    <p:extLst>
      <p:ext uri="{BB962C8B-B14F-4D97-AF65-F5344CB8AC3E}">
        <p14:creationId xmlns:p14="http://schemas.microsoft.com/office/powerpoint/2010/main" val="2051437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C:\WINDOWS\Desktop\sarah howland\images\keith haring\carrying.bmp"/>
          <p:cNvPicPr>
            <a:picLocks noChangeAspect="1" noChangeArrowheads="1"/>
          </p:cNvPicPr>
          <p:nvPr/>
        </p:nvPicPr>
        <p:blipFill>
          <a:blip r:embed="rId2"/>
          <a:srcRect/>
          <a:stretch>
            <a:fillRect/>
          </a:stretch>
        </p:blipFill>
        <p:spPr bwMode="auto">
          <a:xfrm>
            <a:off x="990600" y="304800"/>
            <a:ext cx="7239000" cy="5429250"/>
          </a:xfrm>
          <a:prstGeom prst="rect">
            <a:avLst/>
          </a:prstGeom>
          <a:noFill/>
          <a:ln w="9525">
            <a:noFill/>
            <a:miter lim="800000"/>
            <a:headEnd/>
            <a:tailEnd/>
          </a:ln>
        </p:spPr>
      </p:pic>
    </p:spTree>
    <p:extLst>
      <p:ext uri="{BB962C8B-B14F-4D97-AF65-F5344CB8AC3E}">
        <p14:creationId xmlns:p14="http://schemas.microsoft.com/office/powerpoint/2010/main" val="3581804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C:\WINDOWS\Desktop\sarah howland\images\keith haring\keith haring portrait.bmp"/>
          <p:cNvPicPr>
            <a:picLocks noChangeAspect="1" noChangeArrowheads="1"/>
          </p:cNvPicPr>
          <p:nvPr/>
        </p:nvPicPr>
        <p:blipFill>
          <a:blip r:embed="rId2"/>
          <a:srcRect/>
          <a:stretch>
            <a:fillRect/>
          </a:stretch>
        </p:blipFill>
        <p:spPr bwMode="auto">
          <a:xfrm>
            <a:off x="304800" y="685800"/>
            <a:ext cx="5145088" cy="4557713"/>
          </a:xfrm>
          <a:prstGeom prst="rect">
            <a:avLst/>
          </a:prstGeom>
          <a:noFill/>
          <a:ln w="9525">
            <a:noFill/>
            <a:miter lim="800000"/>
            <a:headEnd/>
            <a:tailEnd/>
          </a:ln>
        </p:spPr>
      </p:pic>
      <p:pic>
        <p:nvPicPr>
          <p:cNvPr id="34819" name="Picture 5" descr="C:\WINDOWS\Desktop\sarah howland\images\keith haring\multiple images.bmp"/>
          <p:cNvPicPr>
            <a:picLocks noChangeAspect="1" noChangeArrowheads="1"/>
          </p:cNvPicPr>
          <p:nvPr/>
        </p:nvPicPr>
        <p:blipFill>
          <a:blip r:embed="rId3"/>
          <a:srcRect/>
          <a:stretch>
            <a:fillRect/>
          </a:stretch>
        </p:blipFill>
        <p:spPr bwMode="auto">
          <a:xfrm>
            <a:off x="5562600" y="457200"/>
            <a:ext cx="3260725" cy="5345113"/>
          </a:xfrm>
          <a:prstGeom prst="rect">
            <a:avLst/>
          </a:prstGeom>
          <a:noFill/>
          <a:ln w="9525">
            <a:noFill/>
            <a:miter lim="800000"/>
            <a:headEnd/>
            <a:tailEnd/>
          </a:ln>
        </p:spPr>
      </p:pic>
    </p:spTree>
    <p:extLst>
      <p:ext uri="{BB962C8B-B14F-4D97-AF65-F5344CB8AC3E}">
        <p14:creationId xmlns:p14="http://schemas.microsoft.com/office/powerpoint/2010/main" val="1436928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C:\WINDOWS\Desktop\sarah howland\images\keith haring\twisted.bmp"/>
          <p:cNvPicPr>
            <a:picLocks noChangeAspect="1" noChangeArrowheads="1"/>
          </p:cNvPicPr>
          <p:nvPr/>
        </p:nvPicPr>
        <p:blipFill>
          <a:blip r:embed="rId2"/>
          <a:srcRect/>
          <a:stretch>
            <a:fillRect/>
          </a:stretch>
        </p:blipFill>
        <p:spPr bwMode="auto">
          <a:xfrm>
            <a:off x="76200" y="381000"/>
            <a:ext cx="4724400" cy="4624388"/>
          </a:xfrm>
          <a:prstGeom prst="rect">
            <a:avLst/>
          </a:prstGeom>
          <a:noFill/>
          <a:ln w="9525">
            <a:noFill/>
            <a:miter lim="800000"/>
            <a:headEnd/>
            <a:tailEnd/>
          </a:ln>
        </p:spPr>
      </p:pic>
      <p:pic>
        <p:nvPicPr>
          <p:cNvPr id="35843" name="Picture 5" descr="C:\WINDOWS\Desktop\sarah howland\images\keith haring\best buds.bmp"/>
          <p:cNvPicPr>
            <a:picLocks noChangeAspect="1" noChangeArrowheads="1"/>
          </p:cNvPicPr>
          <p:nvPr/>
        </p:nvPicPr>
        <p:blipFill>
          <a:blip r:embed="rId3"/>
          <a:srcRect/>
          <a:stretch>
            <a:fillRect/>
          </a:stretch>
        </p:blipFill>
        <p:spPr bwMode="auto">
          <a:xfrm>
            <a:off x="4876800" y="762000"/>
            <a:ext cx="4010025" cy="4191000"/>
          </a:xfrm>
          <a:prstGeom prst="rect">
            <a:avLst/>
          </a:prstGeom>
          <a:noFill/>
          <a:ln w="9525">
            <a:noFill/>
            <a:miter lim="800000"/>
            <a:headEnd/>
            <a:tailEnd/>
          </a:ln>
        </p:spPr>
      </p:pic>
    </p:spTree>
    <p:extLst>
      <p:ext uri="{BB962C8B-B14F-4D97-AF65-F5344CB8AC3E}">
        <p14:creationId xmlns:p14="http://schemas.microsoft.com/office/powerpoint/2010/main" val="1907120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228600" y="1066800"/>
            <a:ext cx="3810000" cy="3503613"/>
          </a:xfrm>
          <a:prstGeom prst="rect">
            <a:avLst/>
          </a:prstGeom>
          <a:noFill/>
          <a:ln w="9525">
            <a:noFill/>
            <a:miter lim="800000"/>
            <a:headEnd/>
            <a:tailEnd/>
          </a:ln>
        </p:spPr>
        <p:txBody>
          <a:bodyPr>
            <a:spAutoFit/>
          </a:bodyPr>
          <a:lstStyle/>
          <a:p>
            <a:r>
              <a:rPr lang="en-US" sz="3200">
                <a:latin typeface="BakerSignet"/>
              </a:rPr>
              <a:t>Keith Haring died in 1990 from aids.</a:t>
            </a:r>
          </a:p>
          <a:p>
            <a:r>
              <a:rPr lang="en-US" sz="3200">
                <a:latin typeface="BakerSignet"/>
              </a:rPr>
              <a:t>He may have died young but his work remains  some of the most influential art of today.</a:t>
            </a:r>
          </a:p>
        </p:txBody>
      </p:sp>
      <p:pic>
        <p:nvPicPr>
          <p:cNvPr id="36867" name="Picture 4" descr="C:\WINDOWS\Desktop\sarah howland\images\keith haring\keoth painting.bmp"/>
          <p:cNvPicPr>
            <a:picLocks noChangeAspect="1" noChangeArrowheads="1"/>
          </p:cNvPicPr>
          <p:nvPr/>
        </p:nvPicPr>
        <p:blipFill>
          <a:blip r:embed="rId2"/>
          <a:srcRect/>
          <a:stretch>
            <a:fillRect/>
          </a:stretch>
        </p:blipFill>
        <p:spPr bwMode="auto">
          <a:xfrm>
            <a:off x="4038600" y="228600"/>
            <a:ext cx="4038600" cy="2773363"/>
          </a:xfrm>
          <a:prstGeom prst="rect">
            <a:avLst/>
          </a:prstGeom>
          <a:noFill/>
          <a:ln w="9525">
            <a:noFill/>
            <a:miter lim="800000"/>
            <a:headEnd/>
            <a:tailEnd/>
          </a:ln>
        </p:spPr>
      </p:pic>
      <p:pic>
        <p:nvPicPr>
          <p:cNvPr id="36868" name="Picture 5" descr="C:\WINDOWS\Desktop\sarah howland\images\keith haring\keith line drawing.bmp"/>
          <p:cNvPicPr>
            <a:picLocks noChangeAspect="1" noChangeArrowheads="1"/>
          </p:cNvPicPr>
          <p:nvPr/>
        </p:nvPicPr>
        <p:blipFill>
          <a:blip r:embed="rId3"/>
          <a:srcRect/>
          <a:stretch>
            <a:fillRect/>
          </a:stretch>
        </p:blipFill>
        <p:spPr bwMode="auto">
          <a:xfrm>
            <a:off x="3962400" y="3241675"/>
            <a:ext cx="4495800" cy="3616325"/>
          </a:xfrm>
          <a:prstGeom prst="rect">
            <a:avLst/>
          </a:prstGeom>
          <a:noFill/>
          <a:ln w="9525">
            <a:noFill/>
            <a:miter lim="800000"/>
            <a:headEnd/>
            <a:tailEnd/>
          </a:ln>
        </p:spPr>
      </p:pic>
    </p:spTree>
    <p:extLst>
      <p:ext uri="{BB962C8B-B14F-4D97-AF65-F5344CB8AC3E}">
        <p14:creationId xmlns:p14="http://schemas.microsoft.com/office/powerpoint/2010/main" val="1453676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5" descr="C:\WINDOWS\Desktop\sarah howland\images\keith haring\american musical festival.bmp"/>
          <p:cNvPicPr>
            <a:picLocks noChangeAspect="1" noChangeArrowheads="1"/>
          </p:cNvPicPr>
          <p:nvPr/>
        </p:nvPicPr>
        <p:blipFill>
          <a:blip r:embed="rId2"/>
          <a:srcRect/>
          <a:stretch>
            <a:fillRect/>
          </a:stretch>
        </p:blipFill>
        <p:spPr bwMode="auto">
          <a:xfrm>
            <a:off x="713860" y="523575"/>
            <a:ext cx="7855021" cy="5891266"/>
          </a:xfrm>
          <a:prstGeom prst="rect">
            <a:avLst/>
          </a:prstGeom>
          <a:noFill/>
          <a:ln w="9525">
            <a:noFill/>
            <a:miter lim="800000"/>
            <a:headEnd/>
            <a:tailEnd/>
          </a:ln>
        </p:spPr>
      </p:pic>
    </p:spTree>
    <p:extLst>
      <p:ext uri="{BB962C8B-B14F-4D97-AF65-F5344CB8AC3E}">
        <p14:creationId xmlns:p14="http://schemas.microsoft.com/office/powerpoint/2010/main" val="3188069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600200" y="5562600"/>
            <a:ext cx="7086600" cy="762000"/>
          </a:xfrm>
          <a:prstGeom prst="rect">
            <a:avLst/>
          </a:prstGeom>
          <a:noFill/>
          <a:ln w="9525">
            <a:noFill/>
            <a:miter lim="800000"/>
            <a:headEnd/>
            <a:tailEnd/>
          </a:ln>
        </p:spPr>
        <p:txBody>
          <a:bodyPr>
            <a:spAutoFit/>
          </a:bodyPr>
          <a:lstStyle/>
          <a:p>
            <a:r>
              <a:rPr lang="en-US" sz="4400" b="1" i="1">
                <a:latin typeface="BakerSignet"/>
              </a:rPr>
              <a:t>Untitled</a:t>
            </a:r>
            <a:r>
              <a:rPr lang="en-US" sz="4400" b="1">
                <a:latin typeface="BakerSignet"/>
              </a:rPr>
              <a:t> 1983, 180” x 276”</a:t>
            </a:r>
          </a:p>
        </p:txBody>
      </p:sp>
      <p:pic>
        <p:nvPicPr>
          <p:cNvPr id="38915" name="Picture 5" descr="C:\WINDOWS\Desktop\sarah howland\images\keith haring\class critique.jpg"/>
          <p:cNvPicPr>
            <a:picLocks noChangeAspect="1" noChangeArrowheads="1"/>
          </p:cNvPicPr>
          <p:nvPr/>
        </p:nvPicPr>
        <p:blipFill>
          <a:blip r:embed="rId2"/>
          <a:srcRect/>
          <a:stretch>
            <a:fillRect/>
          </a:stretch>
        </p:blipFill>
        <p:spPr bwMode="auto">
          <a:xfrm>
            <a:off x="76200" y="228600"/>
            <a:ext cx="9067800" cy="5235575"/>
          </a:xfrm>
          <a:prstGeom prst="rect">
            <a:avLst/>
          </a:prstGeom>
          <a:noFill/>
          <a:ln w="9525">
            <a:noFill/>
            <a:miter lim="800000"/>
            <a:headEnd/>
            <a:tailEnd/>
          </a:ln>
        </p:spPr>
      </p:pic>
    </p:spTree>
    <p:extLst>
      <p:ext uri="{BB962C8B-B14F-4D97-AF65-F5344CB8AC3E}">
        <p14:creationId xmlns:p14="http://schemas.microsoft.com/office/powerpoint/2010/main" val="71140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2133600" y="5334000"/>
            <a:ext cx="5105400" cy="946150"/>
          </a:xfrm>
          <a:prstGeom prst="rect">
            <a:avLst/>
          </a:prstGeom>
          <a:noFill/>
          <a:ln w="9525">
            <a:noFill/>
            <a:miter lim="800000"/>
            <a:headEnd/>
            <a:tailEnd/>
          </a:ln>
        </p:spPr>
        <p:txBody>
          <a:bodyPr>
            <a:spAutoFit/>
          </a:bodyPr>
          <a:lstStyle/>
          <a:p>
            <a:r>
              <a:rPr lang="en-US" sz="2800" b="1">
                <a:latin typeface="BakerSignet"/>
              </a:rPr>
              <a:t>Keith Haring was born May 4, 1958 in Kuztown Pennsylvania</a:t>
            </a:r>
          </a:p>
        </p:txBody>
      </p:sp>
      <p:pic>
        <p:nvPicPr>
          <p:cNvPr id="3075" name="Picture 6" descr="C:\WINDOWS\Desktop\sarah howland\images\keith haring\kieth kid.bmp"/>
          <p:cNvPicPr>
            <a:picLocks noChangeAspect="1" noChangeArrowheads="1"/>
          </p:cNvPicPr>
          <p:nvPr/>
        </p:nvPicPr>
        <p:blipFill>
          <a:blip r:embed="rId2"/>
          <a:srcRect/>
          <a:stretch>
            <a:fillRect/>
          </a:stretch>
        </p:blipFill>
        <p:spPr bwMode="auto">
          <a:xfrm>
            <a:off x="2376488" y="228600"/>
            <a:ext cx="3768725" cy="4876800"/>
          </a:xfrm>
          <a:prstGeom prst="rect">
            <a:avLst/>
          </a:prstGeom>
          <a:noFill/>
          <a:ln w="9525">
            <a:noFill/>
            <a:miter lim="800000"/>
            <a:headEnd/>
            <a:tailEnd/>
          </a:ln>
        </p:spPr>
      </p:pic>
    </p:spTree>
    <p:extLst>
      <p:ext uri="{BB962C8B-B14F-4D97-AF65-F5344CB8AC3E}">
        <p14:creationId xmlns:p14="http://schemas.microsoft.com/office/powerpoint/2010/main" val="208355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895" y="4089337"/>
            <a:ext cx="3187700" cy="2552700"/>
          </a:xfrm>
          <a:prstGeom prst="rect">
            <a:avLst/>
          </a:prstGeom>
        </p:spPr>
      </p:pic>
      <p:pic>
        <p:nvPicPr>
          <p:cNvPr id="3" name="Picture 2"/>
          <p:cNvPicPr>
            <a:picLocks noChangeAspect="1"/>
          </p:cNvPicPr>
          <p:nvPr/>
        </p:nvPicPr>
        <p:blipFill>
          <a:blip r:embed="rId3"/>
          <a:stretch>
            <a:fillRect/>
          </a:stretch>
        </p:blipFill>
        <p:spPr>
          <a:xfrm>
            <a:off x="5994399" y="3597747"/>
            <a:ext cx="3044289" cy="3044289"/>
          </a:xfrm>
          <a:prstGeom prst="rect">
            <a:avLst/>
          </a:prstGeom>
        </p:spPr>
      </p:pic>
      <p:pic>
        <p:nvPicPr>
          <p:cNvPr id="4" name="Picture 3"/>
          <p:cNvPicPr>
            <a:picLocks noChangeAspect="1"/>
          </p:cNvPicPr>
          <p:nvPr/>
        </p:nvPicPr>
        <p:blipFill>
          <a:blip r:embed="rId4"/>
          <a:stretch>
            <a:fillRect/>
          </a:stretch>
        </p:blipFill>
        <p:spPr>
          <a:xfrm>
            <a:off x="5956300" y="133350"/>
            <a:ext cx="3187700" cy="2552700"/>
          </a:xfrm>
          <a:prstGeom prst="rect">
            <a:avLst/>
          </a:prstGeom>
        </p:spPr>
      </p:pic>
      <p:pic>
        <p:nvPicPr>
          <p:cNvPr id="6" name="Picture 5"/>
          <p:cNvPicPr>
            <a:picLocks noChangeAspect="1"/>
          </p:cNvPicPr>
          <p:nvPr/>
        </p:nvPicPr>
        <p:blipFill>
          <a:blip r:embed="rId5"/>
          <a:stretch>
            <a:fillRect/>
          </a:stretch>
        </p:blipFill>
        <p:spPr>
          <a:xfrm>
            <a:off x="125895" y="0"/>
            <a:ext cx="2934218" cy="3917332"/>
          </a:xfrm>
          <a:prstGeom prst="rect">
            <a:avLst/>
          </a:prstGeom>
        </p:spPr>
      </p:pic>
      <p:pic>
        <p:nvPicPr>
          <p:cNvPr id="7" name="Picture 6"/>
          <p:cNvPicPr>
            <a:picLocks noChangeAspect="1"/>
          </p:cNvPicPr>
          <p:nvPr/>
        </p:nvPicPr>
        <p:blipFill>
          <a:blip r:embed="rId6"/>
          <a:stretch>
            <a:fillRect/>
          </a:stretch>
        </p:blipFill>
        <p:spPr>
          <a:xfrm>
            <a:off x="3313595" y="133350"/>
            <a:ext cx="2463800" cy="3302000"/>
          </a:xfrm>
          <a:prstGeom prst="rect">
            <a:avLst/>
          </a:prstGeom>
        </p:spPr>
      </p:pic>
      <p:pic>
        <p:nvPicPr>
          <p:cNvPr id="8" name="Picture 7"/>
          <p:cNvPicPr>
            <a:picLocks noChangeAspect="1"/>
          </p:cNvPicPr>
          <p:nvPr/>
        </p:nvPicPr>
        <p:blipFill>
          <a:blip r:embed="rId7"/>
          <a:stretch>
            <a:fillRect/>
          </a:stretch>
        </p:blipFill>
        <p:spPr>
          <a:xfrm>
            <a:off x="3796214" y="3738326"/>
            <a:ext cx="1849695" cy="2903711"/>
          </a:xfrm>
          <a:prstGeom prst="rect">
            <a:avLst/>
          </a:prstGeom>
        </p:spPr>
      </p:pic>
    </p:spTree>
    <p:extLst>
      <p:ext uri="{BB962C8B-B14F-4D97-AF65-F5344CB8AC3E}">
        <p14:creationId xmlns:p14="http://schemas.microsoft.com/office/powerpoint/2010/main" val="217977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304800"/>
            <a:ext cx="6096000" cy="946150"/>
          </a:xfrm>
          <a:prstGeom prst="rect">
            <a:avLst/>
          </a:prstGeom>
          <a:noFill/>
          <a:ln w="9525">
            <a:noFill/>
            <a:miter lim="800000"/>
            <a:headEnd/>
            <a:tailEnd/>
          </a:ln>
        </p:spPr>
        <p:txBody>
          <a:bodyPr>
            <a:spAutoFit/>
          </a:bodyPr>
          <a:lstStyle/>
          <a:p>
            <a:r>
              <a:rPr lang="en-US" sz="2800">
                <a:latin typeface="BakerSignet"/>
              </a:rPr>
              <a:t>Growing up he wasn’t interested in most of the art he saw at the galleries. </a:t>
            </a:r>
          </a:p>
        </p:txBody>
      </p:sp>
      <p:sp>
        <p:nvSpPr>
          <p:cNvPr id="4099" name="Text Box 4"/>
          <p:cNvSpPr txBox="1">
            <a:spLocks noChangeArrowheads="1"/>
          </p:cNvSpPr>
          <p:nvPr/>
        </p:nvSpPr>
        <p:spPr bwMode="auto">
          <a:xfrm>
            <a:off x="3352800" y="5362575"/>
            <a:ext cx="5867400" cy="1800225"/>
          </a:xfrm>
          <a:prstGeom prst="rect">
            <a:avLst/>
          </a:prstGeom>
          <a:noFill/>
          <a:ln w="9525">
            <a:noFill/>
            <a:miter lim="800000"/>
            <a:headEnd/>
            <a:tailEnd/>
          </a:ln>
        </p:spPr>
        <p:txBody>
          <a:bodyPr>
            <a:spAutoFit/>
          </a:bodyPr>
          <a:lstStyle/>
          <a:p>
            <a:r>
              <a:rPr lang="en-US" sz="2800">
                <a:latin typeface="BakerSignet"/>
              </a:rPr>
              <a:t>He wasn’t interested in creating the art either because he thought it was too formal.</a:t>
            </a:r>
          </a:p>
          <a:p>
            <a:endParaRPr lang="en-US" sz="2800"/>
          </a:p>
        </p:txBody>
      </p:sp>
      <p:pic>
        <p:nvPicPr>
          <p:cNvPr id="4100" name="Picture 5" descr="C:\WINDOWS\Desktop\sarah howland\images\keith haring\mona lisa.bmp"/>
          <p:cNvPicPr>
            <a:picLocks noChangeAspect="1" noChangeArrowheads="1"/>
          </p:cNvPicPr>
          <p:nvPr/>
        </p:nvPicPr>
        <p:blipFill>
          <a:blip r:embed="rId2"/>
          <a:srcRect/>
          <a:stretch>
            <a:fillRect/>
          </a:stretch>
        </p:blipFill>
        <p:spPr bwMode="auto">
          <a:xfrm>
            <a:off x="517525" y="2133600"/>
            <a:ext cx="2454275" cy="3695700"/>
          </a:xfrm>
          <a:prstGeom prst="rect">
            <a:avLst/>
          </a:prstGeom>
          <a:solidFill>
            <a:srgbClr val="FF0000"/>
          </a:solidFill>
          <a:ln w="9525">
            <a:noFill/>
            <a:miter lim="800000"/>
            <a:headEnd/>
            <a:tailEnd/>
          </a:ln>
        </p:spPr>
      </p:pic>
      <p:pic>
        <p:nvPicPr>
          <p:cNvPr id="4101" name="Picture 6" descr="C:\WINDOWS\Desktop\sarah howland\images\keith haring\delacroix.bmp"/>
          <p:cNvPicPr>
            <a:picLocks noChangeAspect="1" noChangeArrowheads="1"/>
          </p:cNvPicPr>
          <p:nvPr/>
        </p:nvPicPr>
        <p:blipFill>
          <a:blip r:embed="rId3"/>
          <a:srcRect/>
          <a:stretch>
            <a:fillRect/>
          </a:stretch>
        </p:blipFill>
        <p:spPr bwMode="auto">
          <a:xfrm>
            <a:off x="3962400" y="1447800"/>
            <a:ext cx="4705350" cy="3711575"/>
          </a:xfrm>
          <a:prstGeom prst="rect">
            <a:avLst/>
          </a:prstGeom>
          <a:noFill/>
          <a:ln w="9525">
            <a:noFill/>
            <a:miter lim="800000"/>
            <a:headEnd/>
            <a:tailEnd/>
          </a:ln>
        </p:spPr>
      </p:pic>
      <p:sp>
        <p:nvSpPr>
          <p:cNvPr id="4103" name="AutoShape 7"/>
          <p:cNvSpPr>
            <a:spLocks noChangeArrowheads="1"/>
          </p:cNvSpPr>
          <p:nvPr/>
        </p:nvSpPr>
        <p:spPr bwMode="auto">
          <a:xfrm>
            <a:off x="457200" y="2209800"/>
            <a:ext cx="2514600" cy="3495675"/>
          </a:xfrm>
          <a:custGeom>
            <a:avLst/>
            <a:gdLst>
              <a:gd name="T0" fmla="*/ 1257300 w 21600"/>
              <a:gd name="T1" fmla="*/ 0 h 21600"/>
              <a:gd name="T2" fmla="*/ 368226 w 21600"/>
              <a:gd name="T3" fmla="*/ 511924 h 21600"/>
              <a:gd name="T4" fmla="*/ 0 w 21600"/>
              <a:gd name="T5" fmla="*/ 1747954 h 21600"/>
              <a:gd name="T6" fmla="*/ 368226 w 21600"/>
              <a:gd name="T7" fmla="*/ 2983983 h 21600"/>
              <a:gd name="T8" fmla="*/ 1257300 w 21600"/>
              <a:gd name="T9" fmla="*/ 3495907 h 21600"/>
              <a:gd name="T10" fmla="*/ 2146374 w 21600"/>
              <a:gd name="T11" fmla="*/ 2983983 h 21600"/>
              <a:gd name="T12" fmla="*/ 2514600 w 21600"/>
              <a:gd name="T13" fmla="*/ 1747954 h 21600"/>
              <a:gd name="T14" fmla="*/ 2146374 w 21600"/>
              <a:gd name="T15" fmla="*/ 51192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pPr algn="ctr"/>
            <a:r>
              <a:rPr lang="en-US" sz="6600" b="1">
                <a:solidFill>
                  <a:srgbClr val="FFFF00"/>
                </a:solidFill>
                <a:latin typeface="BakerSignet"/>
              </a:rPr>
              <a:t>BORING</a:t>
            </a:r>
          </a:p>
        </p:txBody>
      </p:sp>
      <p:sp>
        <p:nvSpPr>
          <p:cNvPr id="4105" name="Rectangle 9"/>
          <p:cNvSpPr>
            <a:spLocks noChangeArrowheads="1"/>
          </p:cNvSpPr>
          <p:nvPr/>
        </p:nvSpPr>
        <p:spPr bwMode="auto">
          <a:xfrm>
            <a:off x="3657600" y="1371600"/>
            <a:ext cx="5029200" cy="3886200"/>
          </a:xfrm>
          <a:prstGeom prst="rect">
            <a:avLst/>
          </a:prstGeom>
          <a:solidFill>
            <a:schemeClr val="hlink"/>
          </a:solidFill>
          <a:ln w="9525">
            <a:noFill/>
            <a:miter lim="800000"/>
            <a:headEnd/>
            <a:tailEnd/>
          </a:ln>
        </p:spPr>
        <p:txBody>
          <a:bodyPr wrap="none" anchor="ctr"/>
          <a:lstStyle/>
          <a:p>
            <a:pPr algn="ctr"/>
            <a:r>
              <a:rPr lang="en-US" sz="6000">
                <a:latin typeface="BakerSignet"/>
              </a:rPr>
              <a:t>Too Formal!</a:t>
            </a:r>
          </a:p>
        </p:txBody>
      </p:sp>
    </p:spTree>
    <p:extLst>
      <p:ext uri="{BB962C8B-B14F-4D97-AF65-F5344CB8AC3E}">
        <p14:creationId xmlns:p14="http://schemas.microsoft.com/office/powerpoint/2010/main" val="12918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 calcmode="lin" valueType="num">
                                      <p:cBhvr additive="base">
                                        <p:cTn id="7" dur="500" fill="hold"/>
                                        <p:tgtEl>
                                          <p:spTgt spid="4103"/>
                                        </p:tgtEl>
                                        <p:attrNameLst>
                                          <p:attrName>ppt_x</p:attrName>
                                        </p:attrNameLst>
                                      </p:cBhvr>
                                      <p:tavLst>
                                        <p:tav tm="0">
                                          <p:val>
                                            <p:strVal val="0-#ppt_w/2"/>
                                          </p:val>
                                        </p:tav>
                                        <p:tav tm="100000">
                                          <p:val>
                                            <p:strVal val="#ppt_x"/>
                                          </p:val>
                                        </p:tav>
                                      </p:tavLst>
                                    </p:anim>
                                    <p:anim calcmode="lin" valueType="num">
                                      <p:cBhvr additive="base">
                                        <p:cTn id="8"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105"/>
                                        </p:tgtEl>
                                        <p:attrNameLst>
                                          <p:attrName>style.visibility</p:attrName>
                                        </p:attrNameLst>
                                      </p:cBhvr>
                                      <p:to>
                                        <p:strVal val="visible"/>
                                      </p:to>
                                    </p:set>
                                    <p:animEffect transition="in" filter="dissolve">
                                      <p:cBhvr>
                                        <p:cTn id="13"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autoUpdateAnimBg="0"/>
      <p:bldP spid="410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52400" y="211138"/>
            <a:ext cx="5105400" cy="2227262"/>
          </a:xfrm>
          <a:prstGeom prst="rect">
            <a:avLst/>
          </a:prstGeom>
          <a:noFill/>
          <a:ln w="9525">
            <a:noFill/>
            <a:miter lim="800000"/>
            <a:headEnd/>
            <a:tailEnd/>
          </a:ln>
        </p:spPr>
        <p:txBody>
          <a:bodyPr>
            <a:spAutoFit/>
          </a:bodyPr>
          <a:lstStyle/>
          <a:p>
            <a:r>
              <a:rPr lang="en-US" sz="2800">
                <a:latin typeface="BakerSignet"/>
              </a:rPr>
              <a:t>Keith was more interested in the art of the pop artists like Andy Warhol and Roy Lichtenstein who were considered unconventional artists in the art world. </a:t>
            </a:r>
          </a:p>
        </p:txBody>
      </p:sp>
      <p:sp>
        <p:nvSpPr>
          <p:cNvPr id="5123" name="Text Box 3"/>
          <p:cNvSpPr txBox="1">
            <a:spLocks noChangeArrowheads="1"/>
          </p:cNvSpPr>
          <p:nvPr/>
        </p:nvSpPr>
        <p:spPr bwMode="auto">
          <a:xfrm>
            <a:off x="4648200" y="3962400"/>
            <a:ext cx="4191000" cy="2165350"/>
          </a:xfrm>
          <a:prstGeom prst="rect">
            <a:avLst/>
          </a:prstGeom>
          <a:noFill/>
          <a:ln w="9525">
            <a:noFill/>
            <a:miter lim="800000"/>
            <a:headEnd/>
            <a:tailEnd/>
          </a:ln>
        </p:spPr>
        <p:txBody>
          <a:bodyPr>
            <a:spAutoFit/>
          </a:bodyPr>
          <a:lstStyle/>
          <a:p>
            <a:r>
              <a:rPr lang="en-US" sz="2800">
                <a:latin typeface="BakerSignet"/>
              </a:rPr>
              <a:t>Their works were shaped by television commercials, cartoons, comic strips and advertisements.</a:t>
            </a:r>
          </a:p>
          <a:p>
            <a:endParaRPr lang="en-US"/>
          </a:p>
        </p:txBody>
      </p:sp>
      <p:pic>
        <p:nvPicPr>
          <p:cNvPr id="5124" name="Picture 5" descr="C:\WINDOWS\Desktop\sarah howland\images\keith haring\inthecar.jpe"/>
          <p:cNvPicPr>
            <a:picLocks noChangeAspect="1" noChangeArrowheads="1"/>
          </p:cNvPicPr>
          <p:nvPr/>
        </p:nvPicPr>
        <p:blipFill>
          <a:blip r:embed="rId2"/>
          <a:srcRect/>
          <a:stretch>
            <a:fillRect/>
          </a:stretch>
        </p:blipFill>
        <p:spPr bwMode="auto">
          <a:xfrm>
            <a:off x="5181600" y="381000"/>
            <a:ext cx="3657600" cy="3046413"/>
          </a:xfrm>
          <a:prstGeom prst="rect">
            <a:avLst/>
          </a:prstGeom>
          <a:noFill/>
          <a:ln w="9525">
            <a:noFill/>
            <a:miter lim="800000"/>
            <a:headEnd/>
            <a:tailEnd/>
          </a:ln>
        </p:spPr>
      </p:pic>
      <p:pic>
        <p:nvPicPr>
          <p:cNvPr id="5125" name="Picture 7" descr="C:\WINDOWS\Desktop\sarah howland\images\keith haring\marilyn.bmp"/>
          <p:cNvPicPr>
            <a:picLocks noChangeAspect="1" noChangeArrowheads="1"/>
          </p:cNvPicPr>
          <p:nvPr/>
        </p:nvPicPr>
        <p:blipFill>
          <a:blip r:embed="rId3"/>
          <a:srcRect/>
          <a:stretch>
            <a:fillRect/>
          </a:stretch>
        </p:blipFill>
        <p:spPr bwMode="auto">
          <a:xfrm>
            <a:off x="990600" y="2938463"/>
            <a:ext cx="2989263" cy="3767137"/>
          </a:xfrm>
          <a:prstGeom prst="rect">
            <a:avLst/>
          </a:prstGeom>
          <a:noFill/>
          <a:ln w="9525">
            <a:noFill/>
            <a:miter lim="800000"/>
            <a:headEnd/>
            <a:tailEnd/>
          </a:ln>
        </p:spPr>
      </p:pic>
    </p:spTree>
    <p:extLst>
      <p:ext uri="{BB962C8B-B14F-4D97-AF65-F5344CB8AC3E}">
        <p14:creationId xmlns:p14="http://schemas.microsoft.com/office/powerpoint/2010/main" val="185186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228600" y="381000"/>
            <a:ext cx="8458200" cy="1373188"/>
          </a:xfrm>
          <a:prstGeom prst="rect">
            <a:avLst/>
          </a:prstGeom>
          <a:noFill/>
          <a:ln w="9525">
            <a:noFill/>
            <a:miter lim="800000"/>
            <a:headEnd/>
            <a:tailEnd/>
          </a:ln>
        </p:spPr>
        <p:txBody>
          <a:bodyPr>
            <a:spAutoFit/>
          </a:bodyPr>
          <a:lstStyle/>
          <a:p>
            <a:r>
              <a:rPr lang="en-US" sz="2800">
                <a:latin typeface="BakerSignet"/>
              </a:rPr>
              <a:t>Keith first attended college at the Pittsburgh Center for the Arts but in 1978 at the age of twenty he left Pittsburgh for the School of Visual Arts in New York City. </a:t>
            </a:r>
            <a:endParaRPr lang="en-US"/>
          </a:p>
        </p:txBody>
      </p:sp>
      <p:sp>
        <p:nvSpPr>
          <p:cNvPr id="6147" name="Text Box 6"/>
          <p:cNvSpPr txBox="1">
            <a:spLocks noChangeArrowheads="1"/>
          </p:cNvSpPr>
          <p:nvPr/>
        </p:nvSpPr>
        <p:spPr bwMode="auto">
          <a:xfrm>
            <a:off x="304800" y="1981200"/>
            <a:ext cx="8229600" cy="1433513"/>
          </a:xfrm>
          <a:prstGeom prst="rect">
            <a:avLst/>
          </a:prstGeom>
          <a:noFill/>
          <a:ln w="9525">
            <a:noFill/>
            <a:miter lim="800000"/>
            <a:headEnd/>
            <a:tailEnd/>
          </a:ln>
        </p:spPr>
        <p:txBody>
          <a:bodyPr>
            <a:spAutoFit/>
          </a:bodyPr>
          <a:lstStyle/>
          <a:p>
            <a:r>
              <a:rPr lang="en-US" sz="2800">
                <a:latin typeface="BakerSignet"/>
              </a:rPr>
              <a:t>Keith didn’t like the School of Visual Arts either and it wasn’t long before he began to skip classes and then stop going all together.</a:t>
            </a:r>
            <a:r>
              <a:rPr lang="en-US" sz="3200">
                <a:latin typeface="BakerSignet"/>
              </a:rPr>
              <a:t> </a:t>
            </a:r>
          </a:p>
        </p:txBody>
      </p:sp>
      <p:sp>
        <p:nvSpPr>
          <p:cNvPr id="6148" name="Text Box 7"/>
          <p:cNvSpPr txBox="1">
            <a:spLocks noChangeArrowheads="1"/>
          </p:cNvSpPr>
          <p:nvPr/>
        </p:nvSpPr>
        <p:spPr bwMode="auto">
          <a:xfrm>
            <a:off x="304800" y="3733800"/>
            <a:ext cx="7331075" cy="946150"/>
          </a:xfrm>
          <a:prstGeom prst="rect">
            <a:avLst/>
          </a:prstGeom>
          <a:noFill/>
          <a:ln w="9525">
            <a:noFill/>
            <a:miter lim="800000"/>
            <a:headEnd/>
            <a:tailEnd/>
          </a:ln>
        </p:spPr>
        <p:txBody>
          <a:bodyPr>
            <a:spAutoFit/>
          </a:bodyPr>
          <a:lstStyle/>
          <a:p>
            <a:r>
              <a:rPr lang="en-US" sz="2800">
                <a:latin typeface="BakerSignet"/>
              </a:rPr>
              <a:t>He continued to live in NYC but was extremely poor and had to take the subway in order to go anyplace.</a:t>
            </a:r>
          </a:p>
        </p:txBody>
      </p:sp>
      <p:sp>
        <p:nvSpPr>
          <p:cNvPr id="6149" name="Text Box 8"/>
          <p:cNvSpPr txBox="1">
            <a:spLocks noChangeArrowheads="1"/>
          </p:cNvSpPr>
          <p:nvPr/>
        </p:nvSpPr>
        <p:spPr bwMode="auto">
          <a:xfrm>
            <a:off x="1600200" y="5029200"/>
            <a:ext cx="5129213" cy="579438"/>
          </a:xfrm>
          <a:prstGeom prst="rect">
            <a:avLst/>
          </a:prstGeom>
          <a:noFill/>
          <a:ln w="9525">
            <a:noFill/>
            <a:miter lim="800000"/>
            <a:headEnd/>
            <a:tailEnd/>
          </a:ln>
        </p:spPr>
        <p:txBody>
          <a:bodyPr wrap="none">
            <a:spAutoFit/>
          </a:bodyPr>
          <a:lstStyle/>
          <a:p>
            <a:r>
              <a:rPr lang="en-US" sz="3200">
                <a:latin typeface="Times New Roman" pitchFamily="18" charset="0"/>
              </a:rPr>
              <a:t>Public Service Announcement</a:t>
            </a:r>
          </a:p>
        </p:txBody>
      </p:sp>
      <p:sp>
        <p:nvSpPr>
          <p:cNvPr id="6153" name="Text Box 9"/>
          <p:cNvSpPr txBox="1">
            <a:spLocks noChangeArrowheads="1"/>
          </p:cNvSpPr>
          <p:nvPr/>
        </p:nvSpPr>
        <p:spPr bwMode="auto">
          <a:xfrm>
            <a:off x="1219200" y="5729288"/>
            <a:ext cx="5772150" cy="823912"/>
          </a:xfrm>
          <a:prstGeom prst="rect">
            <a:avLst/>
          </a:prstGeom>
          <a:noFill/>
          <a:ln w="9525">
            <a:noFill/>
            <a:miter lim="800000"/>
            <a:headEnd/>
            <a:tailEnd/>
          </a:ln>
        </p:spPr>
        <p:txBody>
          <a:bodyPr wrap="none">
            <a:spAutoFit/>
          </a:bodyPr>
          <a:lstStyle/>
          <a:p>
            <a:r>
              <a:rPr lang="en-US" sz="4800">
                <a:solidFill>
                  <a:srgbClr val="FF0000"/>
                </a:solidFill>
                <a:latin typeface="Times New Roman" pitchFamily="18" charset="0"/>
              </a:rPr>
              <a:t>STAY IN SCHOOL!!!</a:t>
            </a:r>
          </a:p>
        </p:txBody>
      </p:sp>
    </p:spTree>
    <p:extLst>
      <p:ext uri="{BB962C8B-B14F-4D97-AF65-F5344CB8AC3E}">
        <p14:creationId xmlns:p14="http://schemas.microsoft.com/office/powerpoint/2010/main" val="364239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 calcmode="lin" valueType="num">
                                      <p:cBhvr>
                                        <p:cTn id="7" dur="5000" fill="hold"/>
                                        <p:tgtEl>
                                          <p:spTgt spid="6153"/>
                                        </p:tgtEl>
                                        <p:attrNameLst>
                                          <p:attrName>ppt_w</p:attrName>
                                        </p:attrNameLst>
                                      </p:cBhvr>
                                      <p:tavLst>
                                        <p:tav tm="0" fmla="#ppt_w*sin(2.5*pi*$)">
                                          <p:val>
                                            <p:fltVal val="0"/>
                                          </p:val>
                                        </p:tav>
                                        <p:tav tm="100000">
                                          <p:val>
                                            <p:fltVal val="1"/>
                                          </p:val>
                                        </p:tav>
                                      </p:tavLst>
                                    </p:anim>
                                    <p:anim calcmode="lin" valueType="num">
                                      <p:cBhvr>
                                        <p:cTn id="8" dur="5000" fill="hold"/>
                                        <p:tgtEl>
                                          <p:spTgt spid="61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457200" y="0"/>
            <a:ext cx="6411913" cy="1189038"/>
          </a:xfrm>
          <a:prstGeom prst="rect">
            <a:avLst/>
          </a:prstGeom>
          <a:noFill/>
          <a:ln w="9525">
            <a:noFill/>
            <a:miter lim="800000"/>
            <a:headEnd/>
            <a:tailEnd/>
          </a:ln>
        </p:spPr>
        <p:txBody>
          <a:bodyPr wrap="none">
            <a:spAutoFit/>
          </a:bodyPr>
          <a:lstStyle/>
          <a:p>
            <a:r>
              <a:rPr lang="en-US" sz="7200">
                <a:latin typeface="BakerSignet"/>
              </a:rPr>
              <a:t>The Subway Artist</a:t>
            </a:r>
          </a:p>
        </p:txBody>
      </p:sp>
      <p:pic>
        <p:nvPicPr>
          <p:cNvPr id="7171" name="Picture 8" descr="C:\WINDOWS\Desktop\sarah howland\images\keith haring\subway drawing 4.bmp"/>
          <p:cNvPicPr>
            <a:picLocks noChangeAspect="1" noChangeArrowheads="1"/>
          </p:cNvPicPr>
          <p:nvPr/>
        </p:nvPicPr>
        <p:blipFill>
          <a:blip r:embed="rId2"/>
          <a:srcRect/>
          <a:stretch>
            <a:fillRect/>
          </a:stretch>
        </p:blipFill>
        <p:spPr bwMode="auto">
          <a:xfrm>
            <a:off x="304800" y="1143000"/>
            <a:ext cx="4495800" cy="3400425"/>
          </a:xfrm>
          <a:prstGeom prst="rect">
            <a:avLst/>
          </a:prstGeom>
          <a:noFill/>
          <a:ln w="9525">
            <a:noFill/>
            <a:miter lim="800000"/>
            <a:headEnd/>
            <a:tailEnd/>
          </a:ln>
        </p:spPr>
      </p:pic>
      <p:pic>
        <p:nvPicPr>
          <p:cNvPr id="7172" name="Picture 9" descr="C:\WINDOWS\Desktop\sarah howland\images\keith haring\subway drawing 5.bmp"/>
          <p:cNvPicPr>
            <a:picLocks noChangeAspect="1" noChangeArrowheads="1"/>
          </p:cNvPicPr>
          <p:nvPr/>
        </p:nvPicPr>
        <p:blipFill>
          <a:blip r:embed="rId3"/>
          <a:srcRect/>
          <a:stretch>
            <a:fillRect/>
          </a:stretch>
        </p:blipFill>
        <p:spPr bwMode="auto">
          <a:xfrm>
            <a:off x="5105400" y="1143000"/>
            <a:ext cx="3429000" cy="4914900"/>
          </a:xfrm>
          <a:prstGeom prst="rect">
            <a:avLst/>
          </a:prstGeom>
          <a:noFill/>
          <a:ln w="9525">
            <a:noFill/>
            <a:miter lim="800000"/>
            <a:headEnd/>
            <a:tailEnd/>
          </a:ln>
        </p:spPr>
      </p:pic>
      <p:sp>
        <p:nvSpPr>
          <p:cNvPr id="7173" name="Text Box 10"/>
          <p:cNvSpPr txBox="1">
            <a:spLocks noChangeArrowheads="1"/>
          </p:cNvSpPr>
          <p:nvPr/>
        </p:nvSpPr>
        <p:spPr bwMode="auto">
          <a:xfrm>
            <a:off x="457200" y="4572000"/>
            <a:ext cx="4114800" cy="1816100"/>
          </a:xfrm>
          <a:prstGeom prst="rect">
            <a:avLst/>
          </a:prstGeom>
          <a:noFill/>
          <a:ln w="9525">
            <a:noFill/>
            <a:miter lim="800000"/>
            <a:headEnd/>
            <a:tailEnd/>
          </a:ln>
        </p:spPr>
        <p:txBody>
          <a:bodyPr>
            <a:spAutoFit/>
          </a:bodyPr>
          <a:lstStyle/>
          <a:p>
            <a:r>
              <a:rPr lang="en-US" sz="2800">
                <a:latin typeface="BakerSignet"/>
              </a:rPr>
              <a:t>During the 1980’s Keith began his career in art in the NYC subway station.</a:t>
            </a:r>
          </a:p>
        </p:txBody>
      </p:sp>
    </p:spTree>
    <p:extLst>
      <p:ext uri="{BB962C8B-B14F-4D97-AF65-F5344CB8AC3E}">
        <p14:creationId xmlns:p14="http://schemas.microsoft.com/office/powerpoint/2010/main" val="2384929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228600" y="228600"/>
            <a:ext cx="8382000" cy="584200"/>
          </a:xfrm>
          <a:prstGeom prst="rect">
            <a:avLst/>
          </a:prstGeom>
          <a:noFill/>
          <a:ln w="9525">
            <a:noFill/>
            <a:miter lim="800000"/>
            <a:headEnd/>
            <a:tailEnd/>
          </a:ln>
        </p:spPr>
        <p:txBody>
          <a:bodyPr>
            <a:spAutoFit/>
          </a:bodyPr>
          <a:lstStyle/>
          <a:p>
            <a:r>
              <a:rPr lang="en-US" sz="3200">
                <a:latin typeface="BakerSignet"/>
              </a:rPr>
              <a:t>This type of art was called </a:t>
            </a:r>
            <a:r>
              <a:rPr lang="en-US" sz="3200" b="1" i="1">
                <a:latin typeface="BakerSignet"/>
              </a:rPr>
              <a:t>Graffiti Art</a:t>
            </a:r>
          </a:p>
        </p:txBody>
      </p:sp>
      <p:sp>
        <p:nvSpPr>
          <p:cNvPr id="8195" name="Text Box 6"/>
          <p:cNvSpPr txBox="1">
            <a:spLocks noChangeArrowheads="1"/>
          </p:cNvSpPr>
          <p:nvPr/>
        </p:nvSpPr>
        <p:spPr bwMode="auto">
          <a:xfrm>
            <a:off x="990600" y="5562600"/>
            <a:ext cx="6858000" cy="1066800"/>
          </a:xfrm>
          <a:prstGeom prst="rect">
            <a:avLst/>
          </a:prstGeom>
          <a:noFill/>
          <a:ln w="9525">
            <a:noFill/>
            <a:miter lim="800000"/>
            <a:headEnd/>
            <a:tailEnd/>
          </a:ln>
        </p:spPr>
        <p:txBody>
          <a:bodyPr>
            <a:spAutoFit/>
          </a:bodyPr>
          <a:lstStyle/>
          <a:p>
            <a:r>
              <a:rPr lang="en-US" sz="3200">
                <a:latin typeface="BakerSignet"/>
              </a:rPr>
              <a:t>Keith was inspired by the graffiti art he saw around him in NYC.</a:t>
            </a:r>
          </a:p>
        </p:txBody>
      </p:sp>
      <p:pic>
        <p:nvPicPr>
          <p:cNvPr id="8196" name="Picture 7" descr="C:\WINDOWS\Desktop\sarah howland\images\keith haring\graffiti art1.bmp"/>
          <p:cNvPicPr>
            <a:picLocks noChangeAspect="1" noChangeArrowheads="1"/>
          </p:cNvPicPr>
          <p:nvPr/>
        </p:nvPicPr>
        <p:blipFill>
          <a:blip r:embed="rId2"/>
          <a:srcRect/>
          <a:stretch>
            <a:fillRect/>
          </a:stretch>
        </p:blipFill>
        <p:spPr bwMode="auto">
          <a:xfrm>
            <a:off x="1371600" y="1255713"/>
            <a:ext cx="6019800" cy="4179887"/>
          </a:xfrm>
          <a:prstGeom prst="rect">
            <a:avLst/>
          </a:prstGeom>
          <a:noFill/>
          <a:ln w="9525">
            <a:noFill/>
            <a:miter lim="800000"/>
            <a:headEnd/>
            <a:tailEnd/>
          </a:ln>
        </p:spPr>
      </p:pic>
    </p:spTree>
    <p:extLst>
      <p:ext uri="{BB962C8B-B14F-4D97-AF65-F5344CB8AC3E}">
        <p14:creationId xmlns:p14="http://schemas.microsoft.com/office/powerpoint/2010/main" val="3777891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272</TotalTime>
  <Words>716</Words>
  <Application>Microsoft Macintosh PowerPoint</Application>
  <PresentationFormat>On-screen Show (4:3)</PresentationFormat>
  <Paragraphs>69</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BakerSignet</vt:lpstr>
      <vt:lpstr>Bradley Hand ITC</vt:lpstr>
      <vt:lpstr>Calibri</vt:lpstr>
      <vt:lpstr>Times New Roman</vt:lpstr>
      <vt:lpstr>Twinkl Cursive Unlooped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c:creator>
  <cp:lastModifiedBy>Sue Crowe</cp:lastModifiedBy>
  <cp:revision>29</cp:revision>
  <cp:lastPrinted>2016-03-21T20:36:43Z</cp:lastPrinted>
  <dcterms:created xsi:type="dcterms:W3CDTF">2014-12-10T21:12:41Z</dcterms:created>
  <dcterms:modified xsi:type="dcterms:W3CDTF">2020-06-11T10:34:49Z</dcterms:modified>
</cp:coreProperties>
</file>