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70" r:id="rId3"/>
    <p:sldId id="273" r:id="rId4"/>
    <p:sldId id="317" r:id="rId5"/>
    <p:sldId id="318" r:id="rId6"/>
    <p:sldId id="346" r:id="rId7"/>
    <p:sldId id="344" r:id="rId8"/>
    <p:sldId id="319" r:id="rId9"/>
    <p:sldId id="328" r:id="rId10"/>
    <p:sldId id="347" r:id="rId11"/>
    <p:sldId id="342" r:id="rId12"/>
    <p:sldId id="345" r:id="rId13"/>
    <p:sldId id="341" r:id="rId14"/>
  </p:sldIdLst>
  <p:sldSz cx="9906000" cy="6858000" type="A4"/>
  <p:notesSz cx="6886575" cy="100171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64" autoAdjust="0"/>
  </p:normalViewPr>
  <p:slideViewPr>
    <p:cSldViewPr snapToGrid="0" snapToObjects="1">
      <p:cViewPr varScale="1">
        <p:scale>
          <a:sx n="78" d="100"/>
          <a:sy n="78" d="100"/>
        </p:scale>
        <p:origin x="960" y="96"/>
      </p:cViewPr>
      <p:guideLst/>
    </p:cSldViewPr>
  </p:slideViewPr>
  <p:outlineViewPr>
    <p:cViewPr>
      <p:scale>
        <a:sx n="33" d="100"/>
        <a:sy n="33" d="100"/>
      </p:scale>
      <p:origin x="0" y="-25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182" cy="502596"/>
          </a:xfrm>
          <a:prstGeom prst="rect">
            <a:avLst/>
          </a:prstGeom>
        </p:spPr>
        <p:txBody>
          <a:bodyPr vert="horz" lIns="92418" tIns="46209" rIns="92418" bIns="46209" rtlCol="0"/>
          <a:lstStyle>
            <a:lvl1pPr algn="l">
              <a:defRPr sz="1200"/>
            </a:lvl1pPr>
          </a:lstStyle>
          <a:p>
            <a:endParaRPr lang="en-US"/>
          </a:p>
        </p:txBody>
      </p:sp>
      <p:sp>
        <p:nvSpPr>
          <p:cNvPr id="3" name="Date Placeholder 2"/>
          <p:cNvSpPr>
            <a:spLocks noGrp="1"/>
          </p:cNvSpPr>
          <p:nvPr>
            <p:ph type="dt" idx="1"/>
          </p:nvPr>
        </p:nvSpPr>
        <p:spPr>
          <a:xfrm>
            <a:off x="3900800" y="0"/>
            <a:ext cx="2984182" cy="502596"/>
          </a:xfrm>
          <a:prstGeom prst="rect">
            <a:avLst/>
          </a:prstGeom>
        </p:spPr>
        <p:txBody>
          <a:bodyPr vert="horz" lIns="92418" tIns="46209" rIns="92418" bIns="46209" rtlCol="0"/>
          <a:lstStyle>
            <a:lvl1pPr algn="r">
              <a:defRPr sz="1200"/>
            </a:lvl1pPr>
          </a:lstStyle>
          <a:p>
            <a:fld id="{673A7D90-2959-B44F-87F8-F4D50EFA9AD1}" type="datetimeFigureOut">
              <a:rPr lang="en-US" smtClean="0"/>
              <a:t>6/27/2023</a:t>
            </a:fld>
            <a:endParaRPr lang="en-US"/>
          </a:p>
        </p:txBody>
      </p:sp>
      <p:sp>
        <p:nvSpPr>
          <p:cNvPr id="4" name="Slide Image Placeholder 3"/>
          <p:cNvSpPr>
            <a:spLocks noGrp="1" noRot="1" noChangeAspect="1"/>
          </p:cNvSpPr>
          <p:nvPr>
            <p:ph type="sldImg" idx="2"/>
          </p:nvPr>
        </p:nvSpPr>
        <p:spPr>
          <a:xfrm>
            <a:off x="1001713" y="1252538"/>
            <a:ext cx="4883150" cy="3379787"/>
          </a:xfrm>
          <a:prstGeom prst="rect">
            <a:avLst/>
          </a:prstGeom>
          <a:noFill/>
          <a:ln w="12700">
            <a:solidFill>
              <a:prstClr val="black"/>
            </a:solidFill>
          </a:ln>
        </p:spPr>
        <p:txBody>
          <a:bodyPr vert="horz" lIns="92418" tIns="46209" rIns="92418" bIns="46209" rtlCol="0" anchor="ctr"/>
          <a:lstStyle/>
          <a:p>
            <a:endParaRPr lang="en-US"/>
          </a:p>
        </p:txBody>
      </p:sp>
      <p:sp>
        <p:nvSpPr>
          <p:cNvPr id="5" name="Notes Placeholder 4"/>
          <p:cNvSpPr>
            <a:spLocks noGrp="1"/>
          </p:cNvSpPr>
          <p:nvPr>
            <p:ph type="body" sz="quarter" idx="3"/>
          </p:nvPr>
        </p:nvSpPr>
        <p:spPr>
          <a:xfrm>
            <a:off x="688658" y="4820741"/>
            <a:ext cx="5509260" cy="3944243"/>
          </a:xfrm>
          <a:prstGeom prst="rect">
            <a:avLst/>
          </a:prstGeom>
        </p:spPr>
        <p:txBody>
          <a:bodyPr vert="horz" lIns="92418" tIns="46209" rIns="92418" bIns="4620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514531"/>
            <a:ext cx="2984182" cy="502595"/>
          </a:xfrm>
          <a:prstGeom prst="rect">
            <a:avLst/>
          </a:prstGeom>
        </p:spPr>
        <p:txBody>
          <a:bodyPr vert="horz" lIns="92418" tIns="46209" rIns="92418" bIns="46209" rtlCol="0" anchor="b"/>
          <a:lstStyle>
            <a:lvl1pPr algn="l">
              <a:defRPr sz="1200"/>
            </a:lvl1pPr>
          </a:lstStyle>
          <a:p>
            <a:endParaRPr lang="en-US"/>
          </a:p>
        </p:txBody>
      </p:sp>
      <p:sp>
        <p:nvSpPr>
          <p:cNvPr id="7" name="Slide Number Placeholder 6"/>
          <p:cNvSpPr>
            <a:spLocks noGrp="1"/>
          </p:cNvSpPr>
          <p:nvPr>
            <p:ph type="sldNum" sz="quarter" idx="5"/>
          </p:nvPr>
        </p:nvSpPr>
        <p:spPr>
          <a:xfrm>
            <a:off x="3900800" y="9514531"/>
            <a:ext cx="2984182" cy="502595"/>
          </a:xfrm>
          <a:prstGeom prst="rect">
            <a:avLst/>
          </a:prstGeom>
        </p:spPr>
        <p:txBody>
          <a:bodyPr vert="horz" lIns="92418" tIns="46209" rIns="92418" bIns="46209" rtlCol="0" anchor="b"/>
          <a:lstStyle>
            <a:lvl1pPr algn="r">
              <a:defRPr sz="1200"/>
            </a:lvl1pPr>
          </a:lstStyle>
          <a:p>
            <a:fld id="{B7E14A3E-CC9D-5040-84D3-47E395B06A8C}" type="slidenum">
              <a:rPr lang="en-US" smtClean="0"/>
              <a:t>‹#›</a:t>
            </a:fld>
            <a:endParaRPr lang="en-US"/>
          </a:p>
        </p:txBody>
      </p:sp>
    </p:spTree>
    <p:extLst>
      <p:ext uri="{BB962C8B-B14F-4D97-AF65-F5344CB8AC3E}">
        <p14:creationId xmlns:p14="http://schemas.microsoft.com/office/powerpoint/2010/main" val="278065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FFBE2DE-9E07-464D-BC6E-F03B64EC550B}"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77FDE-3CD2-D843-91FE-85F0327038BC}" type="slidenum">
              <a:rPr lang="en-US" smtClean="0"/>
              <a:t>‹#›</a:t>
            </a:fld>
            <a:endParaRPr lang="en-US"/>
          </a:p>
        </p:txBody>
      </p:sp>
    </p:spTree>
    <p:extLst>
      <p:ext uri="{BB962C8B-B14F-4D97-AF65-F5344CB8AC3E}">
        <p14:creationId xmlns:p14="http://schemas.microsoft.com/office/powerpoint/2010/main" val="146734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FFBE2DE-9E07-464D-BC6E-F03B64EC550B}"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77FDE-3CD2-D843-91FE-85F0327038BC}" type="slidenum">
              <a:rPr lang="en-US" smtClean="0"/>
              <a:t>‹#›</a:t>
            </a:fld>
            <a:endParaRPr lang="en-US"/>
          </a:p>
        </p:txBody>
      </p:sp>
    </p:spTree>
    <p:extLst>
      <p:ext uri="{BB962C8B-B14F-4D97-AF65-F5344CB8AC3E}">
        <p14:creationId xmlns:p14="http://schemas.microsoft.com/office/powerpoint/2010/main" val="100502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FFBE2DE-9E07-464D-BC6E-F03B64EC550B}"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77FDE-3CD2-D843-91FE-85F0327038BC}" type="slidenum">
              <a:rPr lang="en-US" smtClean="0"/>
              <a:t>‹#›</a:t>
            </a:fld>
            <a:endParaRPr lang="en-US"/>
          </a:p>
        </p:txBody>
      </p:sp>
    </p:spTree>
    <p:extLst>
      <p:ext uri="{BB962C8B-B14F-4D97-AF65-F5344CB8AC3E}">
        <p14:creationId xmlns:p14="http://schemas.microsoft.com/office/powerpoint/2010/main" val="394858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FFBE2DE-9E07-464D-BC6E-F03B64EC550B}"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77FDE-3CD2-D843-91FE-85F0327038BC}" type="slidenum">
              <a:rPr lang="en-US" smtClean="0"/>
              <a:t>‹#›</a:t>
            </a:fld>
            <a:endParaRPr lang="en-US"/>
          </a:p>
        </p:txBody>
      </p:sp>
    </p:spTree>
    <p:extLst>
      <p:ext uri="{BB962C8B-B14F-4D97-AF65-F5344CB8AC3E}">
        <p14:creationId xmlns:p14="http://schemas.microsoft.com/office/powerpoint/2010/main" val="54951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FFBE2DE-9E07-464D-BC6E-F03B64EC550B}"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77FDE-3CD2-D843-91FE-85F0327038BC}" type="slidenum">
              <a:rPr lang="en-US" smtClean="0"/>
              <a:t>‹#›</a:t>
            </a:fld>
            <a:endParaRPr lang="en-US"/>
          </a:p>
        </p:txBody>
      </p:sp>
    </p:spTree>
    <p:extLst>
      <p:ext uri="{BB962C8B-B14F-4D97-AF65-F5344CB8AC3E}">
        <p14:creationId xmlns:p14="http://schemas.microsoft.com/office/powerpoint/2010/main" val="214389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FFBE2DE-9E07-464D-BC6E-F03B64EC550B}"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77FDE-3CD2-D843-91FE-85F0327038BC}" type="slidenum">
              <a:rPr lang="en-US" smtClean="0"/>
              <a:t>‹#›</a:t>
            </a:fld>
            <a:endParaRPr lang="en-US"/>
          </a:p>
        </p:txBody>
      </p:sp>
    </p:spTree>
    <p:extLst>
      <p:ext uri="{BB962C8B-B14F-4D97-AF65-F5344CB8AC3E}">
        <p14:creationId xmlns:p14="http://schemas.microsoft.com/office/powerpoint/2010/main" val="2949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FFBE2DE-9E07-464D-BC6E-F03B64EC550B}" type="datetimeFigureOut">
              <a:rPr lang="en-US" smtClean="0"/>
              <a:t>6/27/2023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177FDE-3CD2-D843-91FE-85F0327038BC}" type="slidenum">
              <a:rPr lang="en-US" smtClean="0"/>
              <a:t>‹#›</a:t>
            </a:fld>
            <a:endParaRPr lang="en-US"/>
          </a:p>
        </p:txBody>
      </p:sp>
    </p:spTree>
    <p:extLst>
      <p:ext uri="{BB962C8B-B14F-4D97-AF65-F5344CB8AC3E}">
        <p14:creationId xmlns:p14="http://schemas.microsoft.com/office/powerpoint/2010/main" val="229699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FFBE2DE-9E07-464D-BC6E-F03B64EC550B}" type="datetimeFigureOut">
              <a:rPr lang="en-US" smtClean="0"/>
              <a:t>6/27/2023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177FDE-3CD2-D843-91FE-85F0327038BC}" type="slidenum">
              <a:rPr lang="en-US" smtClean="0"/>
              <a:t>‹#›</a:t>
            </a:fld>
            <a:endParaRPr lang="en-US"/>
          </a:p>
        </p:txBody>
      </p:sp>
    </p:spTree>
    <p:extLst>
      <p:ext uri="{BB962C8B-B14F-4D97-AF65-F5344CB8AC3E}">
        <p14:creationId xmlns:p14="http://schemas.microsoft.com/office/powerpoint/2010/main" val="133885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BE2DE-9E07-464D-BC6E-F03B64EC550B}" type="datetimeFigureOut">
              <a:rPr lang="en-US" smtClean="0"/>
              <a:t>6/27/2023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177FDE-3CD2-D843-91FE-85F0327038BC}" type="slidenum">
              <a:rPr lang="en-US" smtClean="0"/>
              <a:t>‹#›</a:t>
            </a:fld>
            <a:endParaRPr lang="en-US"/>
          </a:p>
        </p:txBody>
      </p:sp>
    </p:spTree>
    <p:extLst>
      <p:ext uri="{BB962C8B-B14F-4D97-AF65-F5344CB8AC3E}">
        <p14:creationId xmlns:p14="http://schemas.microsoft.com/office/powerpoint/2010/main" val="203788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FFBE2DE-9E07-464D-BC6E-F03B64EC550B}"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77FDE-3CD2-D843-91FE-85F0327038BC}" type="slidenum">
              <a:rPr lang="en-US" smtClean="0"/>
              <a:t>‹#›</a:t>
            </a:fld>
            <a:endParaRPr lang="en-US"/>
          </a:p>
        </p:txBody>
      </p:sp>
    </p:spTree>
    <p:extLst>
      <p:ext uri="{BB962C8B-B14F-4D97-AF65-F5344CB8AC3E}">
        <p14:creationId xmlns:p14="http://schemas.microsoft.com/office/powerpoint/2010/main" val="422819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FFBE2DE-9E07-464D-BC6E-F03B64EC550B}"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77FDE-3CD2-D843-91FE-85F0327038BC}" type="slidenum">
              <a:rPr lang="en-US" smtClean="0"/>
              <a:t>‹#›</a:t>
            </a:fld>
            <a:endParaRPr lang="en-US"/>
          </a:p>
        </p:txBody>
      </p:sp>
    </p:spTree>
    <p:extLst>
      <p:ext uri="{BB962C8B-B14F-4D97-AF65-F5344CB8AC3E}">
        <p14:creationId xmlns:p14="http://schemas.microsoft.com/office/powerpoint/2010/main" val="507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BE2DE-9E07-464D-BC6E-F03B64EC550B}" type="datetimeFigureOut">
              <a:rPr lang="en-US" smtClean="0"/>
              <a:t>6/27/2023</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77FDE-3CD2-D843-91FE-85F0327038BC}" type="slidenum">
              <a:rPr lang="en-US" smtClean="0"/>
              <a:t>‹#›</a:t>
            </a:fld>
            <a:endParaRPr lang="en-US"/>
          </a:p>
        </p:txBody>
      </p:sp>
    </p:spTree>
    <p:extLst>
      <p:ext uri="{BB962C8B-B14F-4D97-AF65-F5344CB8AC3E}">
        <p14:creationId xmlns:p14="http://schemas.microsoft.com/office/powerpoint/2010/main" val="406627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file:////var/folders/45/gwdlx07d59jdqln881ql4s340000gn/T/com.microsoft.Word/WebArchiveCopyPasteTempFiles/8903781_orig.p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9">
            <a:extLst>
              <a:ext uri="{FF2B5EF4-FFF2-40B4-BE49-F238E27FC236}">
                <a16:creationId xmlns:a16="http://schemas.microsoft.com/office/drawing/2014/main" id="{C1E19333-3C2D-C249-B576-E20B55B5BD79}"/>
              </a:ext>
            </a:extLst>
          </p:cNvPr>
          <p:cNvSpPr txBox="1">
            <a:spLocks noChangeArrowheads="1"/>
          </p:cNvSpPr>
          <p:nvPr/>
        </p:nvSpPr>
        <p:spPr bwMode="auto">
          <a:xfrm>
            <a:off x="919208" y="3429000"/>
            <a:ext cx="8341993" cy="525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1600200" tIns="0" rIns="685800" bIns="0" anchor="b" anchorCtr="0" upright="1">
            <a:noAutofit/>
          </a:bodyPr>
          <a:lstStyle/>
          <a:p>
            <a:pPr algn="r">
              <a:lnSpc>
                <a:spcPct val="107000"/>
              </a:lnSpc>
              <a:spcAft>
                <a:spcPts val="800"/>
              </a:spcAft>
            </a:pPr>
            <a:r>
              <a:rPr lang="en-GB" sz="7200" cap="all" dirty="0">
                <a:solidFill>
                  <a:srgbClr val="002060"/>
                </a:solidFill>
                <a:effectLst/>
                <a:latin typeface="Poor Richard"/>
                <a:ea typeface="Calibri" panose="020F0502020204030204" pitchFamily="34" charset="0"/>
                <a:cs typeface="Times New Roman" panose="02020603050405020304" pitchFamily="18" charset="0"/>
              </a:rPr>
              <a:t>Trimley ST. </a:t>
            </a:r>
            <a:r>
              <a:rPr lang="en-GB" sz="7200" cap="all" dirty="0" smtClean="0">
                <a:solidFill>
                  <a:srgbClr val="002060"/>
                </a:solidFill>
                <a:effectLst/>
                <a:latin typeface="Poor Richard"/>
                <a:ea typeface="Calibri" panose="020F0502020204030204" pitchFamily="34" charset="0"/>
                <a:cs typeface="Times New Roman" panose="02020603050405020304" pitchFamily="18" charset="0"/>
              </a:rPr>
              <a:t>MARTIN</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GB" sz="3600"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Religious Education Policy</a:t>
            </a:r>
            <a:endParaRPr lang="en-GB" sz="110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en-GB" sz="3600" cap="small"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3600" cap="small"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3600" cap="small"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3600" cap="small"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3600" cap="small"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41">
            <a:extLst>
              <a:ext uri="{FF2B5EF4-FFF2-40B4-BE49-F238E27FC236}">
                <a16:creationId xmlns:a16="http://schemas.microsoft.com/office/drawing/2014/main" id="{EE18A7EE-DBF3-F241-83E8-04EC2FEC8137}"/>
              </a:ext>
            </a:extLst>
          </p:cNvPr>
          <p:cNvSpPr txBox="1">
            <a:spLocks noChangeArrowheads="1"/>
          </p:cNvSpPr>
          <p:nvPr/>
        </p:nvSpPr>
        <p:spPr bwMode="auto">
          <a:xfrm>
            <a:off x="1395730" y="5567045"/>
            <a:ext cx="7114540" cy="97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1600200" tIns="0" rIns="685800" bIns="0" anchor="b" anchorCtr="0" upright="1">
            <a:noAutofit/>
          </a:bodyPr>
          <a:lstStyle/>
          <a:p>
            <a:pPr algn="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en-GB" sz="1400" dirty="0">
                <a:effectLst/>
                <a:latin typeface="Comic Sans MS" panose="030F0702030302020204" pitchFamily="66" charset="0"/>
                <a:ea typeface="Times New Roman" panose="02020603050405020304" pitchFamily="18" charset="0"/>
                <a:cs typeface="Times New Roman" panose="02020603050405020304" pitchFamily="18" charset="0"/>
              </a:rPr>
              <a:t>Trimley St Martin Primary School</a:t>
            </a:r>
          </a:p>
          <a:p>
            <a:pPr algn="r"/>
            <a:r>
              <a:rPr lang="en-GB" sz="1400" dirty="0" smtClean="0">
                <a:latin typeface="Comic Sans MS" panose="030F0702030302020204" pitchFamily="66" charset="0"/>
                <a:ea typeface="Times New Roman" panose="02020603050405020304" pitchFamily="18" charset="0"/>
                <a:cs typeface="Times New Roman" panose="02020603050405020304" pitchFamily="18" charset="0"/>
              </a:rPr>
              <a:t>Mrs Thompson</a:t>
            </a:r>
            <a:r>
              <a:rPr lang="en-GB" sz="1400" smtClean="0">
                <a:latin typeface="Comic Sans MS" panose="030F0702030302020204" pitchFamily="66" charset="0"/>
                <a:ea typeface="Times New Roman" panose="02020603050405020304" pitchFamily="18" charset="0"/>
                <a:cs typeface="Times New Roman" panose="02020603050405020304" pitchFamily="18" charset="0"/>
              </a:rPr>
              <a:t>– RE </a:t>
            </a:r>
            <a:r>
              <a:rPr lang="en-GB" sz="1400" dirty="0">
                <a:latin typeface="Comic Sans MS" panose="030F0702030302020204" pitchFamily="66" charset="0"/>
                <a:ea typeface="Times New Roman" panose="02020603050405020304" pitchFamily="18" charset="0"/>
                <a:cs typeface="Times New Roman" panose="02020603050405020304" pitchFamily="18" charset="0"/>
              </a:rPr>
              <a:t>Lead</a:t>
            </a:r>
            <a:endParaRPr lang="en-GB" sz="11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r"/>
            <a:r>
              <a:rPr lang="en-US" sz="1400" dirty="0">
                <a:effectLst/>
                <a:latin typeface="Comic Sans MS" panose="030F0702030302020204" pitchFamily="66" charset="0"/>
                <a:ea typeface="Times New Roman" panose="02020603050405020304" pitchFamily="18" charset="0"/>
                <a:cs typeface="Times New Roman" panose="02020603050405020304" pitchFamily="18" charset="0"/>
              </a:rPr>
              <a:t>     Published </a:t>
            </a:r>
            <a:r>
              <a:rPr lang="en-US" sz="1400" dirty="0" smtClean="0">
                <a:effectLst/>
                <a:latin typeface="Comic Sans MS" panose="030F0702030302020204" pitchFamily="66" charset="0"/>
                <a:ea typeface="Times New Roman" panose="02020603050405020304" pitchFamily="18" charset="0"/>
                <a:cs typeface="Times New Roman" panose="02020603050405020304" pitchFamily="18" charset="0"/>
              </a:rPr>
              <a:t>June 2023</a:t>
            </a:r>
            <a:endParaRPr lang="en-US" sz="1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7255B158-16C3-994B-B900-FB0521F91B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2064" y="314325"/>
            <a:ext cx="2209800" cy="1838325"/>
          </a:xfrm>
          <a:prstGeom prst="rect">
            <a:avLst/>
          </a:prstGeom>
          <a:noFill/>
          <a:ln w="76200" cmpd="sng">
            <a:solidFill>
              <a:srgbClr val="FFC000"/>
            </a:solidFill>
            <a:miter lim="800000"/>
            <a:headEnd/>
            <a:tailEnd/>
          </a:ln>
          <a:effectLst/>
        </p:spPr>
      </p:pic>
    </p:spTree>
    <p:extLst>
      <p:ext uri="{BB962C8B-B14F-4D97-AF65-F5344CB8AC3E}">
        <p14:creationId xmlns:p14="http://schemas.microsoft.com/office/powerpoint/2010/main" val="74377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242A-1B1E-F84E-A746-02377B3E5896}"/>
              </a:ext>
            </a:extLst>
          </p:cNvPr>
          <p:cNvSpPr>
            <a:spLocks noGrp="1"/>
          </p:cNvSpPr>
          <p:nvPr>
            <p:ph type="ctrTitle"/>
          </p:nvPr>
        </p:nvSpPr>
        <p:spPr>
          <a:xfrm>
            <a:off x="1924799" y="763541"/>
            <a:ext cx="6036469" cy="795934"/>
          </a:xfrm>
        </p:spPr>
        <p:txBody>
          <a:bodyPr>
            <a:normAutofit fontScale="90000"/>
          </a:bodyPr>
          <a:lstStyle/>
          <a:p>
            <a:r>
              <a:rPr lang="en-US" sz="2641" dirty="0">
                <a:latin typeface="Twinkl" panose="02000000000000000000" pitchFamily="2" charset="0"/>
              </a:rPr>
              <a:t/>
            </a:r>
            <a:br>
              <a:rPr lang="en-US" sz="2641" dirty="0">
                <a:latin typeface="Twinkl" panose="02000000000000000000" pitchFamily="2" charset="0"/>
              </a:rPr>
            </a:br>
            <a:r>
              <a:rPr lang="en-US" sz="2641" dirty="0">
                <a:latin typeface="Twinkl" panose="02000000000000000000" pitchFamily="2" charset="0"/>
              </a:rPr>
              <a:t>How can we use the Learning Gems in RE?</a:t>
            </a:r>
          </a:p>
        </p:txBody>
      </p:sp>
      <p:pic>
        <p:nvPicPr>
          <p:cNvPr id="5" name="Picture 4">
            <a:extLst>
              <a:ext uri="{FF2B5EF4-FFF2-40B4-BE49-F238E27FC236}">
                <a16:creationId xmlns:a16="http://schemas.microsoft.com/office/drawing/2014/main" id="{9D4B723A-8FF3-6842-B445-3CF7D9623F83}"/>
              </a:ext>
            </a:extLst>
          </p:cNvPr>
          <p:cNvPicPr>
            <a:picLocks noChangeAspect="1"/>
          </p:cNvPicPr>
          <p:nvPr/>
        </p:nvPicPr>
        <p:blipFill>
          <a:blip r:embed="rId2"/>
          <a:stretch>
            <a:fillRect/>
          </a:stretch>
        </p:blipFill>
        <p:spPr>
          <a:xfrm>
            <a:off x="1333877" y="1294683"/>
            <a:ext cx="620415" cy="762942"/>
          </a:xfrm>
          <a:prstGeom prst="rect">
            <a:avLst/>
          </a:prstGeom>
        </p:spPr>
      </p:pic>
      <p:pic>
        <p:nvPicPr>
          <p:cNvPr id="7" name="Picture 6">
            <a:extLst>
              <a:ext uri="{FF2B5EF4-FFF2-40B4-BE49-F238E27FC236}">
                <a16:creationId xmlns:a16="http://schemas.microsoft.com/office/drawing/2014/main" id="{A3721EBD-DBFD-5142-BB1C-A4BFC68E7FF1}"/>
              </a:ext>
            </a:extLst>
          </p:cNvPr>
          <p:cNvPicPr>
            <a:picLocks noChangeAspect="1"/>
          </p:cNvPicPr>
          <p:nvPr/>
        </p:nvPicPr>
        <p:blipFill>
          <a:blip r:embed="rId3"/>
          <a:stretch>
            <a:fillRect/>
          </a:stretch>
        </p:blipFill>
        <p:spPr>
          <a:xfrm>
            <a:off x="4009869" y="3964308"/>
            <a:ext cx="771327" cy="754559"/>
          </a:xfrm>
          <a:prstGeom prst="rect">
            <a:avLst/>
          </a:prstGeom>
        </p:spPr>
      </p:pic>
      <p:pic>
        <p:nvPicPr>
          <p:cNvPr id="9" name="Picture 8">
            <a:extLst>
              <a:ext uri="{FF2B5EF4-FFF2-40B4-BE49-F238E27FC236}">
                <a16:creationId xmlns:a16="http://schemas.microsoft.com/office/drawing/2014/main" id="{E88B1919-75FA-DD47-9B9F-EF3D7BE3A85C}"/>
              </a:ext>
            </a:extLst>
          </p:cNvPr>
          <p:cNvPicPr>
            <a:picLocks noChangeAspect="1"/>
          </p:cNvPicPr>
          <p:nvPr/>
        </p:nvPicPr>
        <p:blipFill>
          <a:blip r:embed="rId4"/>
          <a:stretch>
            <a:fillRect/>
          </a:stretch>
        </p:blipFill>
        <p:spPr>
          <a:xfrm>
            <a:off x="1585397" y="3476675"/>
            <a:ext cx="737791" cy="754559"/>
          </a:xfrm>
          <a:prstGeom prst="rect">
            <a:avLst/>
          </a:prstGeom>
        </p:spPr>
      </p:pic>
      <p:pic>
        <p:nvPicPr>
          <p:cNvPr id="11" name="Picture 10">
            <a:extLst>
              <a:ext uri="{FF2B5EF4-FFF2-40B4-BE49-F238E27FC236}">
                <a16:creationId xmlns:a16="http://schemas.microsoft.com/office/drawing/2014/main" id="{7464F9EA-EE48-2444-9239-5D0B371ACEF3}"/>
              </a:ext>
            </a:extLst>
          </p:cNvPr>
          <p:cNvPicPr>
            <a:picLocks noChangeAspect="1"/>
          </p:cNvPicPr>
          <p:nvPr/>
        </p:nvPicPr>
        <p:blipFill>
          <a:blip r:embed="rId5"/>
          <a:stretch>
            <a:fillRect/>
          </a:stretch>
        </p:blipFill>
        <p:spPr>
          <a:xfrm>
            <a:off x="7913300" y="2193743"/>
            <a:ext cx="721023" cy="746175"/>
          </a:xfrm>
          <a:prstGeom prst="rect">
            <a:avLst/>
          </a:prstGeom>
        </p:spPr>
      </p:pic>
      <p:pic>
        <p:nvPicPr>
          <p:cNvPr id="13" name="Picture 12">
            <a:extLst>
              <a:ext uri="{FF2B5EF4-FFF2-40B4-BE49-F238E27FC236}">
                <a16:creationId xmlns:a16="http://schemas.microsoft.com/office/drawing/2014/main" id="{90BEC796-A893-C04E-BA82-0F57D153803C}"/>
              </a:ext>
            </a:extLst>
          </p:cNvPr>
          <p:cNvPicPr>
            <a:picLocks noChangeAspect="1"/>
          </p:cNvPicPr>
          <p:nvPr/>
        </p:nvPicPr>
        <p:blipFill>
          <a:blip r:embed="rId6"/>
          <a:stretch>
            <a:fillRect/>
          </a:stretch>
        </p:blipFill>
        <p:spPr>
          <a:xfrm>
            <a:off x="3488351" y="1696648"/>
            <a:ext cx="830014" cy="771327"/>
          </a:xfrm>
          <a:prstGeom prst="rect">
            <a:avLst/>
          </a:prstGeom>
        </p:spPr>
      </p:pic>
      <p:pic>
        <p:nvPicPr>
          <p:cNvPr id="15" name="Picture 14">
            <a:extLst>
              <a:ext uri="{FF2B5EF4-FFF2-40B4-BE49-F238E27FC236}">
                <a16:creationId xmlns:a16="http://schemas.microsoft.com/office/drawing/2014/main" id="{CED91508-D4E3-E24E-A8C8-FA25AE60E03D}"/>
              </a:ext>
            </a:extLst>
          </p:cNvPr>
          <p:cNvPicPr>
            <a:picLocks noChangeAspect="1"/>
          </p:cNvPicPr>
          <p:nvPr/>
        </p:nvPicPr>
        <p:blipFill>
          <a:blip r:embed="rId7"/>
          <a:stretch>
            <a:fillRect/>
          </a:stretch>
        </p:blipFill>
        <p:spPr>
          <a:xfrm>
            <a:off x="5871761" y="1635253"/>
            <a:ext cx="735928" cy="754559"/>
          </a:xfrm>
          <a:prstGeom prst="rect">
            <a:avLst/>
          </a:prstGeom>
        </p:spPr>
      </p:pic>
      <p:pic>
        <p:nvPicPr>
          <p:cNvPr id="17" name="Picture 16">
            <a:extLst>
              <a:ext uri="{FF2B5EF4-FFF2-40B4-BE49-F238E27FC236}">
                <a16:creationId xmlns:a16="http://schemas.microsoft.com/office/drawing/2014/main" id="{5191BE21-1073-2E4E-9397-92C5CD11D3A0}"/>
              </a:ext>
            </a:extLst>
          </p:cNvPr>
          <p:cNvPicPr>
            <a:picLocks noChangeAspect="1"/>
          </p:cNvPicPr>
          <p:nvPr/>
        </p:nvPicPr>
        <p:blipFill>
          <a:blip r:embed="rId8"/>
          <a:stretch>
            <a:fillRect/>
          </a:stretch>
        </p:blipFill>
        <p:spPr>
          <a:xfrm>
            <a:off x="5985322" y="4225768"/>
            <a:ext cx="655460" cy="757731"/>
          </a:xfrm>
          <a:prstGeom prst="rect">
            <a:avLst/>
          </a:prstGeom>
        </p:spPr>
      </p:pic>
      <p:pic>
        <p:nvPicPr>
          <p:cNvPr id="10" name="Picture 9">
            <a:extLst>
              <a:ext uri="{FF2B5EF4-FFF2-40B4-BE49-F238E27FC236}">
                <a16:creationId xmlns:a16="http://schemas.microsoft.com/office/drawing/2014/main" id="{4F90E516-C2D6-DE44-A718-C80530784053}"/>
              </a:ext>
            </a:extLst>
          </p:cNvPr>
          <p:cNvPicPr>
            <a:picLocks noChangeAspect="1"/>
          </p:cNvPicPr>
          <p:nvPr/>
        </p:nvPicPr>
        <p:blipFill>
          <a:blip r:embed="rId9"/>
          <a:stretch>
            <a:fillRect/>
          </a:stretch>
        </p:blipFill>
        <p:spPr>
          <a:xfrm rot="15007853">
            <a:off x="1442293" y="2133605"/>
            <a:ext cx="413814" cy="413814"/>
          </a:xfrm>
          <a:prstGeom prst="rect">
            <a:avLst/>
          </a:prstGeom>
        </p:spPr>
      </p:pic>
      <p:sp>
        <p:nvSpPr>
          <p:cNvPr id="12" name="TextBox 11">
            <a:extLst>
              <a:ext uri="{FF2B5EF4-FFF2-40B4-BE49-F238E27FC236}">
                <a16:creationId xmlns:a16="http://schemas.microsoft.com/office/drawing/2014/main" id="{6C728EAB-9207-8341-AC2D-44188A143A2A}"/>
              </a:ext>
            </a:extLst>
          </p:cNvPr>
          <p:cNvSpPr txBox="1"/>
          <p:nvPr/>
        </p:nvSpPr>
        <p:spPr>
          <a:xfrm>
            <a:off x="1060276" y="2572608"/>
            <a:ext cx="1895736" cy="1192634"/>
          </a:xfrm>
          <a:prstGeom prst="rect">
            <a:avLst/>
          </a:prstGeom>
          <a:noFill/>
        </p:spPr>
        <p:txBody>
          <a:bodyPr wrap="square" rtlCol="0">
            <a:spAutoFit/>
          </a:bodyPr>
          <a:lstStyle/>
          <a:p>
            <a:r>
              <a:rPr lang="en-US" sz="1300" dirty="0">
                <a:latin typeface="Twinkl" panose="02000000000000000000" pitchFamily="2" charset="0"/>
              </a:rPr>
              <a:t>Look back on and reflect own and other people's work.</a:t>
            </a:r>
          </a:p>
          <a:p>
            <a:r>
              <a:rPr lang="en-US" sz="1300" dirty="0">
                <a:latin typeface="Twinkl" panose="02000000000000000000" pitchFamily="2" charset="0"/>
              </a:rPr>
              <a:t>Reflect on questioning </a:t>
            </a:r>
          </a:p>
          <a:p>
            <a:pPr algn="ctr"/>
            <a:endParaRPr lang="en-US" sz="1950" dirty="0">
              <a:latin typeface="Twinkl" panose="02000000000000000000" pitchFamily="2" charset="0"/>
            </a:endParaRPr>
          </a:p>
        </p:txBody>
      </p:sp>
      <p:pic>
        <p:nvPicPr>
          <p:cNvPr id="14" name="Picture 13">
            <a:extLst>
              <a:ext uri="{FF2B5EF4-FFF2-40B4-BE49-F238E27FC236}">
                <a16:creationId xmlns:a16="http://schemas.microsoft.com/office/drawing/2014/main" id="{00578ED3-88B1-0346-A123-4309F9F2AF79}"/>
              </a:ext>
            </a:extLst>
          </p:cNvPr>
          <p:cNvPicPr>
            <a:picLocks noChangeAspect="1"/>
          </p:cNvPicPr>
          <p:nvPr/>
        </p:nvPicPr>
        <p:blipFill>
          <a:blip r:embed="rId9"/>
          <a:stretch>
            <a:fillRect/>
          </a:stretch>
        </p:blipFill>
        <p:spPr>
          <a:xfrm rot="15007853">
            <a:off x="3677274" y="2584092"/>
            <a:ext cx="413814" cy="413814"/>
          </a:xfrm>
          <a:prstGeom prst="rect">
            <a:avLst/>
          </a:prstGeom>
        </p:spPr>
      </p:pic>
      <p:sp>
        <p:nvSpPr>
          <p:cNvPr id="16" name="TextBox 15">
            <a:extLst>
              <a:ext uri="{FF2B5EF4-FFF2-40B4-BE49-F238E27FC236}">
                <a16:creationId xmlns:a16="http://schemas.microsoft.com/office/drawing/2014/main" id="{DBBB63FD-1895-3D45-95D7-7B2EA8CA08CA}"/>
              </a:ext>
            </a:extLst>
          </p:cNvPr>
          <p:cNvSpPr txBox="1"/>
          <p:nvPr/>
        </p:nvSpPr>
        <p:spPr>
          <a:xfrm>
            <a:off x="3034606" y="3055913"/>
            <a:ext cx="1895736" cy="692497"/>
          </a:xfrm>
          <a:prstGeom prst="rect">
            <a:avLst/>
          </a:prstGeom>
          <a:noFill/>
        </p:spPr>
        <p:txBody>
          <a:bodyPr wrap="square" rtlCol="0">
            <a:spAutoFit/>
          </a:bodyPr>
          <a:lstStyle/>
          <a:p>
            <a:r>
              <a:rPr lang="en-US" sz="1300" dirty="0">
                <a:latin typeface="Twinkl" panose="02000000000000000000" pitchFamily="2" charset="0"/>
              </a:rPr>
              <a:t>Work independently to record our work in numerous ways.</a:t>
            </a:r>
            <a:endParaRPr lang="en-US" sz="1950" dirty="0">
              <a:latin typeface="Twinkl" panose="02000000000000000000" pitchFamily="2" charset="0"/>
            </a:endParaRPr>
          </a:p>
        </p:txBody>
      </p:sp>
      <p:pic>
        <p:nvPicPr>
          <p:cNvPr id="18" name="Picture 17">
            <a:extLst>
              <a:ext uri="{FF2B5EF4-FFF2-40B4-BE49-F238E27FC236}">
                <a16:creationId xmlns:a16="http://schemas.microsoft.com/office/drawing/2014/main" id="{6EF09ECE-F0F1-1C4C-A34C-4AA6AEDAC0D7}"/>
              </a:ext>
            </a:extLst>
          </p:cNvPr>
          <p:cNvPicPr>
            <a:picLocks noChangeAspect="1"/>
          </p:cNvPicPr>
          <p:nvPr/>
        </p:nvPicPr>
        <p:blipFill>
          <a:blip r:embed="rId9"/>
          <a:stretch>
            <a:fillRect/>
          </a:stretch>
        </p:blipFill>
        <p:spPr>
          <a:xfrm rot="15007853">
            <a:off x="6032816" y="2470107"/>
            <a:ext cx="413814" cy="413814"/>
          </a:xfrm>
          <a:prstGeom prst="rect">
            <a:avLst/>
          </a:prstGeom>
        </p:spPr>
      </p:pic>
      <p:sp>
        <p:nvSpPr>
          <p:cNvPr id="19" name="TextBox 18">
            <a:extLst>
              <a:ext uri="{FF2B5EF4-FFF2-40B4-BE49-F238E27FC236}">
                <a16:creationId xmlns:a16="http://schemas.microsoft.com/office/drawing/2014/main" id="{91BD318F-A146-9B4D-AE7C-FB285E5E3EB5}"/>
              </a:ext>
            </a:extLst>
          </p:cNvPr>
          <p:cNvSpPr txBox="1"/>
          <p:nvPr/>
        </p:nvSpPr>
        <p:spPr>
          <a:xfrm>
            <a:off x="5323592" y="2964217"/>
            <a:ext cx="1978924" cy="992579"/>
          </a:xfrm>
          <a:prstGeom prst="rect">
            <a:avLst/>
          </a:prstGeom>
          <a:noFill/>
        </p:spPr>
        <p:txBody>
          <a:bodyPr wrap="square" rtlCol="0">
            <a:spAutoFit/>
          </a:bodyPr>
          <a:lstStyle/>
          <a:p>
            <a:r>
              <a:rPr lang="en-US" sz="1300" dirty="0">
                <a:latin typeface="Twinkl" panose="02000000000000000000" pitchFamily="2" charset="0"/>
              </a:rPr>
              <a:t>Explore the adventurous ways to express our learning within a group</a:t>
            </a:r>
          </a:p>
          <a:p>
            <a:pPr algn="ctr"/>
            <a:endParaRPr lang="en-US" sz="1950" dirty="0">
              <a:latin typeface="Twinkl" panose="02000000000000000000" pitchFamily="2" charset="0"/>
            </a:endParaRPr>
          </a:p>
        </p:txBody>
      </p:sp>
      <p:sp>
        <p:nvSpPr>
          <p:cNvPr id="20" name="TextBox 19">
            <a:extLst>
              <a:ext uri="{FF2B5EF4-FFF2-40B4-BE49-F238E27FC236}">
                <a16:creationId xmlns:a16="http://schemas.microsoft.com/office/drawing/2014/main" id="{422B903E-4F43-F341-94A1-AB4BFD723289}"/>
              </a:ext>
            </a:extLst>
          </p:cNvPr>
          <p:cNvSpPr txBox="1"/>
          <p:nvPr/>
        </p:nvSpPr>
        <p:spPr>
          <a:xfrm>
            <a:off x="7495461" y="3499438"/>
            <a:ext cx="1895736" cy="1192634"/>
          </a:xfrm>
          <a:prstGeom prst="rect">
            <a:avLst/>
          </a:prstGeom>
          <a:noFill/>
        </p:spPr>
        <p:txBody>
          <a:bodyPr wrap="square" rtlCol="0">
            <a:spAutoFit/>
          </a:bodyPr>
          <a:lstStyle/>
          <a:p>
            <a:r>
              <a:rPr lang="en-US" sz="1300" dirty="0">
                <a:latin typeface="Twinkl" panose="02000000000000000000" pitchFamily="2" charset="0"/>
              </a:rPr>
              <a:t>Work over time to gain knowledge and understanding of other’s beliefs</a:t>
            </a:r>
          </a:p>
          <a:p>
            <a:pPr algn="ctr"/>
            <a:endParaRPr lang="en-US" sz="1950" dirty="0">
              <a:latin typeface="Twinkl" panose="02000000000000000000" pitchFamily="2" charset="0"/>
            </a:endParaRPr>
          </a:p>
        </p:txBody>
      </p:sp>
      <p:pic>
        <p:nvPicPr>
          <p:cNvPr id="21" name="Picture 20">
            <a:extLst>
              <a:ext uri="{FF2B5EF4-FFF2-40B4-BE49-F238E27FC236}">
                <a16:creationId xmlns:a16="http://schemas.microsoft.com/office/drawing/2014/main" id="{6937E61D-EA1D-074F-B6D3-1C2F8F10EEE4}"/>
              </a:ext>
            </a:extLst>
          </p:cNvPr>
          <p:cNvPicPr>
            <a:picLocks noChangeAspect="1"/>
          </p:cNvPicPr>
          <p:nvPr/>
        </p:nvPicPr>
        <p:blipFill>
          <a:blip r:embed="rId9"/>
          <a:stretch>
            <a:fillRect/>
          </a:stretch>
        </p:blipFill>
        <p:spPr>
          <a:xfrm rot="15007853">
            <a:off x="8110037" y="2997923"/>
            <a:ext cx="413814" cy="413814"/>
          </a:xfrm>
          <a:prstGeom prst="rect">
            <a:avLst/>
          </a:prstGeom>
        </p:spPr>
      </p:pic>
      <p:pic>
        <p:nvPicPr>
          <p:cNvPr id="22" name="Picture 21">
            <a:extLst>
              <a:ext uri="{FF2B5EF4-FFF2-40B4-BE49-F238E27FC236}">
                <a16:creationId xmlns:a16="http://schemas.microsoft.com/office/drawing/2014/main" id="{BE9627E4-19CD-8D4B-A603-615B5B329260}"/>
              </a:ext>
            </a:extLst>
          </p:cNvPr>
          <p:cNvPicPr>
            <a:picLocks noChangeAspect="1"/>
          </p:cNvPicPr>
          <p:nvPr/>
        </p:nvPicPr>
        <p:blipFill>
          <a:blip r:embed="rId9"/>
          <a:stretch>
            <a:fillRect/>
          </a:stretch>
        </p:blipFill>
        <p:spPr>
          <a:xfrm rot="11825056">
            <a:off x="1857719" y="4309911"/>
            <a:ext cx="413814" cy="413814"/>
          </a:xfrm>
          <a:prstGeom prst="rect">
            <a:avLst/>
          </a:prstGeom>
        </p:spPr>
      </p:pic>
      <p:pic>
        <p:nvPicPr>
          <p:cNvPr id="23" name="Picture 22">
            <a:extLst>
              <a:ext uri="{FF2B5EF4-FFF2-40B4-BE49-F238E27FC236}">
                <a16:creationId xmlns:a16="http://schemas.microsoft.com/office/drawing/2014/main" id="{696AF6F4-9980-4541-8CF1-CD315B36F852}"/>
              </a:ext>
            </a:extLst>
          </p:cNvPr>
          <p:cNvPicPr>
            <a:picLocks noChangeAspect="1"/>
          </p:cNvPicPr>
          <p:nvPr/>
        </p:nvPicPr>
        <p:blipFill>
          <a:blip r:embed="rId9"/>
          <a:stretch>
            <a:fillRect/>
          </a:stretch>
        </p:blipFill>
        <p:spPr>
          <a:xfrm rot="11825056">
            <a:off x="4332110" y="4783226"/>
            <a:ext cx="413814" cy="413814"/>
          </a:xfrm>
          <a:prstGeom prst="rect">
            <a:avLst/>
          </a:prstGeom>
        </p:spPr>
      </p:pic>
      <p:pic>
        <p:nvPicPr>
          <p:cNvPr id="24" name="Picture 23">
            <a:extLst>
              <a:ext uri="{FF2B5EF4-FFF2-40B4-BE49-F238E27FC236}">
                <a16:creationId xmlns:a16="http://schemas.microsoft.com/office/drawing/2014/main" id="{5053C960-132D-AC43-AA80-221D01A030F1}"/>
              </a:ext>
            </a:extLst>
          </p:cNvPr>
          <p:cNvPicPr>
            <a:picLocks noChangeAspect="1"/>
          </p:cNvPicPr>
          <p:nvPr/>
        </p:nvPicPr>
        <p:blipFill>
          <a:blip r:embed="rId9"/>
          <a:stretch>
            <a:fillRect/>
          </a:stretch>
        </p:blipFill>
        <p:spPr>
          <a:xfrm rot="11825056">
            <a:off x="6371286" y="5038463"/>
            <a:ext cx="413814" cy="413814"/>
          </a:xfrm>
          <a:prstGeom prst="rect">
            <a:avLst/>
          </a:prstGeom>
        </p:spPr>
      </p:pic>
      <p:sp>
        <p:nvSpPr>
          <p:cNvPr id="25" name="TextBox 24">
            <a:extLst>
              <a:ext uri="{FF2B5EF4-FFF2-40B4-BE49-F238E27FC236}">
                <a16:creationId xmlns:a16="http://schemas.microsoft.com/office/drawing/2014/main" id="{A99BEC3D-C967-9446-8D5A-867F0ED79003}"/>
              </a:ext>
            </a:extLst>
          </p:cNvPr>
          <p:cNvSpPr txBox="1"/>
          <p:nvPr/>
        </p:nvSpPr>
        <p:spPr>
          <a:xfrm>
            <a:off x="1321530" y="4761061"/>
            <a:ext cx="1895736" cy="792525"/>
          </a:xfrm>
          <a:prstGeom prst="rect">
            <a:avLst/>
          </a:prstGeom>
          <a:noFill/>
        </p:spPr>
        <p:txBody>
          <a:bodyPr wrap="square" rtlCol="0">
            <a:spAutoFit/>
          </a:bodyPr>
          <a:lstStyle/>
          <a:p>
            <a:r>
              <a:rPr lang="en-US" sz="1300" dirty="0">
                <a:latin typeface="Twinkl" panose="02000000000000000000" pitchFamily="2" charset="0"/>
              </a:rPr>
              <a:t>Work with others to express understanding.</a:t>
            </a:r>
          </a:p>
          <a:p>
            <a:pPr algn="ctr"/>
            <a:endParaRPr lang="en-US" sz="1950" dirty="0">
              <a:latin typeface="Twinkl" panose="02000000000000000000" pitchFamily="2" charset="0"/>
            </a:endParaRPr>
          </a:p>
        </p:txBody>
      </p:sp>
      <p:sp>
        <p:nvSpPr>
          <p:cNvPr id="26" name="TextBox 25">
            <a:extLst>
              <a:ext uri="{FF2B5EF4-FFF2-40B4-BE49-F238E27FC236}">
                <a16:creationId xmlns:a16="http://schemas.microsoft.com/office/drawing/2014/main" id="{B83D40D3-612C-3044-A7A9-460F36D3233F}"/>
              </a:ext>
            </a:extLst>
          </p:cNvPr>
          <p:cNvSpPr txBox="1"/>
          <p:nvPr/>
        </p:nvSpPr>
        <p:spPr>
          <a:xfrm>
            <a:off x="3619268" y="5261399"/>
            <a:ext cx="1895736" cy="792525"/>
          </a:xfrm>
          <a:prstGeom prst="rect">
            <a:avLst/>
          </a:prstGeom>
          <a:noFill/>
        </p:spPr>
        <p:txBody>
          <a:bodyPr wrap="square" rtlCol="0">
            <a:spAutoFit/>
          </a:bodyPr>
          <a:lstStyle/>
          <a:p>
            <a:r>
              <a:rPr lang="en-US" sz="1300" dirty="0">
                <a:latin typeface="Twinkl" panose="02000000000000000000" pitchFamily="2" charset="0"/>
              </a:rPr>
              <a:t>Focus and concentrate on questioning tasks.</a:t>
            </a:r>
          </a:p>
          <a:p>
            <a:pPr algn="ctr"/>
            <a:endParaRPr lang="en-US" sz="1950" dirty="0">
              <a:latin typeface="Twinkl" panose="02000000000000000000" pitchFamily="2" charset="0"/>
            </a:endParaRPr>
          </a:p>
        </p:txBody>
      </p:sp>
      <p:sp>
        <p:nvSpPr>
          <p:cNvPr id="27" name="TextBox 26">
            <a:extLst>
              <a:ext uri="{FF2B5EF4-FFF2-40B4-BE49-F238E27FC236}">
                <a16:creationId xmlns:a16="http://schemas.microsoft.com/office/drawing/2014/main" id="{680A2D02-B9A3-D44B-84CB-D1BB9D78BBAD}"/>
              </a:ext>
            </a:extLst>
          </p:cNvPr>
          <p:cNvSpPr txBox="1"/>
          <p:nvPr/>
        </p:nvSpPr>
        <p:spPr>
          <a:xfrm>
            <a:off x="5809763" y="5531580"/>
            <a:ext cx="2774707" cy="992579"/>
          </a:xfrm>
          <a:prstGeom prst="rect">
            <a:avLst/>
          </a:prstGeom>
          <a:noFill/>
        </p:spPr>
        <p:txBody>
          <a:bodyPr wrap="square" rtlCol="0">
            <a:spAutoFit/>
          </a:bodyPr>
          <a:lstStyle/>
          <a:p>
            <a:r>
              <a:rPr lang="en-US" sz="1300" dirty="0">
                <a:latin typeface="Twinkl" panose="02000000000000000000" pitchFamily="2" charset="0"/>
              </a:rPr>
              <a:t>Work creatively within a group to express meaning and understanding</a:t>
            </a:r>
          </a:p>
          <a:p>
            <a:pPr algn="ctr"/>
            <a:endParaRPr lang="en-US" sz="1950" dirty="0">
              <a:latin typeface="Twinkl Cursive Unlooped" panose="02000000000000000000" pitchFamily="2" charset="77"/>
            </a:endParaRPr>
          </a:p>
        </p:txBody>
      </p:sp>
    </p:spTree>
    <p:extLst>
      <p:ext uri="{BB962C8B-B14F-4D97-AF65-F5344CB8AC3E}">
        <p14:creationId xmlns:p14="http://schemas.microsoft.com/office/powerpoint/2010/main" val="152888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2806" y="112925"/>
            <a:ext cx="2395720" cy="646331"/>
          </a:xfrm>
          <a:prstGeom prst="rect">
            <a:avLst/>
          </a:prstGeom>
          <a:noFill/>
        </p:spPr>
        <p:txBody>
          <a:bodyPr wrap="none" lIns="91440" tIns="45720" rIns="91440" bIns="45720">
            <a:spAutoFit/>
          </a:bodyPr>
          <a:lstStyle/>
          <a:p>
            <a:pPr algn="ctr"/>
            <a:r>
              <a:rPr lang="en-GB" sz="3600" dirty="0" smtClean="0">
                <a:ln w="0"/>
                <a:solidFill>
                  <a:schemeClr val="accent1"/>
                </a:solidFill>
                <a:effectLst>
                  <a:outerShdw blurRad="38100" dist="25400" dir="5400000" algn="ctr" rotWithShape="0">
                    <a:srgbClr val="6E747A">
                      <a:alpha val="43000"/>
                    </a:srgbClr>
                  </a:outerShdw>
                </a:effectLst>
              </a:rPr>
              <a:t>Assessment</a:t>
            </a:r>
            <a:endParaRPr lang="en-GB" sz="3600" dirty="0">
              <a:ln w="0"/>
              <a:solidFill>
                <a:schemeClr val="accent1"/>
              </a:solidFill>
              <a:effectLst>
                <a:outerShdw blurRad="38100" dist="25400" dir="5400000" algn="ctr" rotWithShape="0">
                  <a:srgbClr val="6E747A">
                    <a:alpha val="43000"/>
                  </a:srgbClr>
                </a:outerShdw>
              </a:effectLst>
            </a:endParaRPr>
          </a:p>
        </p:txBody>
      </p:sp>
      <p:sp>
        <p:nvSpPr>
          <p:cNvPr id="6" name="TextBox 5"/>
          <p:cNvSpPr txBox="1"/>
          <p:nvPr/>
        </p:nvSpPr>
        <p:spPr>
          <a:xfrm>
            <a:off x="815546" y="963827"/>
            <a:ext cx="8779475" cy="5170646"/>
          </a:xfrm>
          <a:prstGeom prst="rect">
            <a:avLst/>
          </a:prstGeom>
          <a:noFill/>
        </p:spPr>
        <p:txBody>
          <a:bodyPr wrap="square" rtlCol="0">
            <a:spAutoFit/>
          </a:bodyPr>
          <a:lstStyle/>
          <a:p>
            <a:r>
              <a:rPr lang="en-GB" sz="2400" dirty="0">
                <a:solidFill>
                  <a:srgbClr val="002060"/>
                </a:solidFill>
                <a:latin typeface="Twinkl" panose="02000000000000000000" pitchFamily="2" charset="0"/>
              </a:rPr>
              <a:t>Ongoing formative </a:t>
            </a:r>
            <a:r>
              <a:rPr lang="en-GB" sz="2400" dirty="0" smtClean="0">
                <a:solidFill>
                  <a:srgbClr val="002060"/>
                </a:solidFill>
                <a:latin typeface="Twinkl" panose="02000000000000000000" pitchFamily="2" charset="0"/>
              </a:rPr>
              <a:t>assessment- </a:t>
            </a:r>
          </a:p>
          <a:p>
            <a:endParaRPr lang="en-GB" sz="2400" dirty="0">
              <a:solidFill>
                <a:srgbClr val="002060"/>
              </a:solidFill>
              <a:latin typeface="Twinkl" panose="02000000000000000000" pitchFamily="2" charset="0"/>
            </a:endParaRPr>
          </a:p>
          <a:p>
            <a:r>
              <a:rPr lang="en-GB" sz="2400" dirty="0" smtClean="0">
                <a:solidFill>
                  <a:srgbClr val="002060"/>
                </a:solidFill>
                <a:latin typeface="Twinkl" panose="02000000000000000000" pitchFamily="2" charset="0"/>
              </a:rPr>
              <a:t>Each RE unit has assessment opportunities for us to monitor the progress of our pupils.</a:t>
            </a:r>
          </a:p>
          <a:p>
            <a:r>
              <a:rPr lang="en-GB" sz="2400" dirty="0" smtClean="0">
                <a:solidFill>
                  <a:srgbClr val="002060"/>
                </a:solidFill>
                <a:latin typeface="Twinkl" panose="02000000000000000000" pitchFamily="2" charset="0"/>
              </a:rPr>
              <a:t>At TSM , we use our Teacher Tasks and Assessments sheets to assess learning and understanding on-going through our unit.</a:t>
            </a:r>
          </a:p>
          <a:p>
            <a:endParaRPr lang="en-GB" sz="2400" dirty="0" smtClean="0">
              <a:solidFill>
                <a:srgbClr val="002060"/>
              </a:solidFill>
              <a:latin typeface="Twinkl" panose="02000000000000000000" pitchFamily="2" charset="0"/>
            </a:endParaRPr>
          </a:p>
          <a:p>
            <a:r>
              <a:rPr lang="en-GB" sz="2400" dirty="0">
                <a:solidFill>
                  <a:srgbClr val="002060"/>
                </a:solidFill>
                <a:latin typeface="Twinkl" panose="02000000000000000000" pitchFamily="2" charset="0"/>
              </a:rPr>
              <a:t>End of unit assessments </a:t>
            </a:r>
            <a:r>
              <a:rPr lang="en-GB" sz="2400" dirty="0" smtClean="0">
                <a:solidFill>
                  <a:srgbClr val="002060"/>
                </a:solidFill>
                <a:latin typeface="Twinkl" panose="02000000000000000000" pitchFamily="2" charset="0"/>
              </a:rPr>
              <a:t>–</a:t>
            </a:r>
          </a:p>
          <a:p>
            <a:r>
              <a:rPr lang="en-GB" sz="2400" dirty="0" smtClean="0">
                <a:solidFill>
                  <a:srgbClr val="002060"/>
                </a:solidFill>
                <a:latin typeface="Twinkl" panose="02000000000000000000" pitchFamily="2" charset="0"/>
              </a:rPr>
              <a:t>At the end of the unit we use The Emmanuel Project Taxonomy</a:t>
            </a:r>
          </a:p>
          <a:p>
            <a:endParaRPr lang="en-GB" sz="2400" dirty="0">
              <a:solidFill>
                <a:srgbClr val="002060"/>
              </a:solidFill>
              <a:latin typeface="Twinkl" panose="02000000000000000000" pitchFamily="2" charset="0"/>
            </a:endParaRPr>
          </a:p>
          <a:p>
            <a:r>
              <a:rPr lang="en-GB" sz="2400" dirty="0" smtClean="0">
                <a:solidFill>
                  <a:srgbClr val="002060"/>
                </a:solidFill>
                <a:latin typeface="Twinkl" panose="02000000000000000000" pitchFamily="2" charset="0"/>
              </a:rPr>
              <a:t>Record of Assessment-</a:t>
            </a:r>
          </a:p>
          <a:p>
            <a:r>
              <a:rPr lang="en-GB" sz="2400" dirty="0" smtClean="0">
                <a:solidFill>
                  <a:srgbClr val="002060"/>
                </a:solidFill>
                <a:latin typeface="Twinkl" panose="02000000000000000000" pitchFamily="2" charset="0"/>
              </a:rPr>
              <a:t>The use of target tracker to </a:t>
            </a:r>
          </a:p>
          <a:p>
            <a:r>
              <a:rPr lang="en-GB" sz="2400" dirty="0" smtClean="0">
                <a:solidFill>
                  <a:srgbClr val="002060"/>
                </a:solidFill>
                <a:latin typeface="Twinkl" panose="02000000000000000000" pitchFamily="2" charset="0"/>
              </a:rPr>
              <a:t>record our data</a:t>
            </a:r>
            <a:endParaRPr lang="en-GB" sz="2400" dirty="0">
              <a:solidFill>
                <a:srgbClr val="002060"/>
              </a:solidFill>
              <a:latin typeface="Twinkl" panose="02000000000000000000" pitchFamily="2" charset="0"/>
            </a:endParaRPr>
          </a:p>
          <a:p>
            <a:endParaRPr lang="en-GB" dirty="0"/>
          </a:p>
        </p:txBody>
      </p:sp>
    </p:spTree>
    <p:extLst>
      <p:ext uri="{BB962C8B-B14F-4D97-AF65-F5344CB8AC3E}">
        <p14:creationId xmlns:p14="http://schemas.microsoft.com/office/powerpoint/2010/main" val="634947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7982" y="261206"/>
            <a:ext cx="2475357" cy="646331"/>
          </a:xfrm>
          <a:prstGeom prst="rect">
            <a:avLst/>
          </a:prstGeom>
          <a:noFill/>
        </p:spPr>
        <p:txBody>
          <a:bodyPr wrap="none" lIns="91440" tIns="45720" rIns="91440" bIns="45720">
            <a:spAutoFit/>
          </a:bodyPr>
          <a:lstStyle/>
          <a:p>
            <a:pPr algn="ctr"/>
            <a:r>
              <a:rPr lang="en-GB" sz="3600" dirty="0" smtClean="0">
                <a:ln w="0"/>
                <a:solidFill>
                  <a:schemeClr val="accent1"/>
                </a:solidFill>
                <a:effectLst>
                  <a:outerShdw blurRad="38100" dist="25400" dir="5400000" algn="ctr" rotWithShape="0">
                    <a:srgbClr val="6E747A">
                      <a:alpha val="43000"/>
                    </a:srgbClr>
                  </a:outerShdw>
                </a:effectLst>
                <a:latin typeface="Twinkl" panose="02000000000000000000" pitchFamily="2" charset="0"/>
              </a:rPr>
              <a:t>Assessment</a:t>
            </a:r>
            <a:endParaRPr lang="en-GB" sz="3600" dirty="0">
              <a:ln w="0"/>
              <a:solidFill>
                <a:schemeClr val="accent1"/>
              </a:solidFill>
              <a:effectLst>
                <a:outerShdw blurRad="38100" dist="25400" dir="5400000" algn="ctr" rotWithShape="0">
                  <a:srgbClr val="6E747A">
                    <a:alpha val="43000"/>
                  </a:srgbClr>
                </a:outerShdw>
              </a:effectLst>
              <a:latin typeface="Twinkl" panose="02000000000000000000" pitchFamily="2" charset="0"/>
            </a:endParaRPr>
          </a:p>
        </p:txBody>
      </p:sp>
      <p:sp>
        <p:nvSpPr>
          <p:cNvPr id="7" name="TextBox 6"/>
          <p:cNvSpPr txBox="1"/>
          <p:nvPr/>
        </p:nvSpPr>
        <p:spPr>
          <a:xfrm>
            <a:off x="135925" y="907537"/>
            <a:ext cx="3793524" cy="646331"/>
          </a:xfrm>
          <a:prstGeom prst="rect">
            <a:avLst/>
          </a:prstGeom>
          <a:noFill/>
        </p:spPr>
        <p:txBody>
          <a:bodyPr wrap="square" rtlCol="0">
            <a:spAutoFit/>
          </a:bodyPr>
          <a:lstStyle/>
          <a:p>
            <a:r>
              <a:rPr lang="en-GB" b="1" dirty="0" smtClean="0">
                <a:latin typeface="Twinkl" panose="02000000000000000000" pitchFamily="2" charset="0"/>
              </a:rPr>
              <a:t>Using end of unit The Emmanuel Project Taxonomy</a:t>
            </a:r>
            <a:endParaRPr lang="en-GB" b="1" dirty="0">
              <a:latin typeface="Twinkl" panose="02000000000000000000" pitchFamily="2" charset="0"/>
            </a:endParaRPr>
          </a:p>
        </p:txBody>
      </p:sp>
      <p:sp>
        <p:nvSpPr>
          <p:cNvPr id="9" name="TextBox 8"/>
          <p:cNvSpPr txBox="1"/>
          <p:nvPr/>
        </p:nvSpPr>
        <p:spPr>
          <a:xfrm>
            <a:off x="5294729" y="962500"/>
            <a:ext cx="3793524" cy="369332"/>
          </a:xfrm>
          <a:prstGeom prst="rect">
            <a:avLst/>
          </a:prstGeom>
          <a:noFill/>
        </p:spPr>
        <p:txBody>
          <a:bodyPr wrap="square" rtlCol="0">
            <a:spAutoFit/>
          </a:bodyPr>
          <a:lstStyle/>
          <a:p>
            <a:r>
              <a:rPr lang="en-GB" b="1" dirty="0" smtClean="0">
                <a:latin typeface="Twinkl" panose="02000000000000000000" pitchFamily="2" charset="0"/>
              </a:rPr>
              <a:t>Teacher assessment</a:t>
            </a:r>
            <a:endParaRPr lang="en-GB" b="1" dirty="0">
              <a:latin typeface="Twinkl" panose="02000000000000000000" pitchFamily="2" charset="0"/>
            </a:endParaRPr>
          </a:p>
        </p:txBody>
      </p:sp>
      <p:pic>
        <p:nvPicPr>
          <p:cNvPr id="10" name="Picture 9"/>
          <p:cNvPicPr>
            <a:picLocks noChangeAspect="1"/>
          </p:cNvPicPr>
          <p:nvPr/>
        </p:nvPicPr>
        <p:blipFill>
          <a:blip r:embed="rId2"/>
          <a:stretch>
            <a:fillRect/>
          </a:stretch>
        </p:blipFill>
        <p:spPr>
          <a:xfrm>
            <a:off x="2228850" y="5725425"/>
            <a:ext cx="876300" cy="942975"/>
          </a:xfrm>
          <a:prstGeom prst="rect">
            <a:avLst/>
          </a:prstGeom>
        </p:spPr>
      </p:pic>
      <p:sp>
        <p:nvSpPr>
          <p:cNvPr id="11" name="TextBox 10"/>
          <p:cNvSpPr txBox="1"/>
          <p:nvPr/>
        </p:nvSpPr>
        <p:spPr>
          <a:xfrm>
            <a:off x="3299113" y="6012246"/>
            <a:ext cx="3793524" cy="369332"/>
          </a:xfrm>
          <a:prstGeom prst="rect">
            <a:avLst/>
          </a:prstGeom>
          <a:noFill/>
        </p:spPr>
        <p:txBody>
          <a:bodyPr wrap="square" rtlCol="0">
            <a:spAutoFit/>
          </a:bodyPr>
          <a:lstStyle/>
          <a:p>
            <a:r>
              <a:rPr lang="en-GB" b="1" dirty="0" smtClean="0">
                <a:latin typeface="Twinkl" panose="02000000000000000000" pitchFamily="2" charset="0"/>
              </a:rPr>
              <a:t>Progress recorded on Target Tracker</a:t>
            </a:r>
            <a:endParaRPr lang="en-GB" b="1" dirty="0">
              <a:latin typeface="Twinkl" panose="02000000000000000000" pitchFamily="2" charset="0"/>
            </a:endParaRPr>
          </a:p>
        </p:txBody>
      </p:sp>
      <p:pic>
        <p:nvPicPr>
          <p:cNvPr id="13" name="Picture 12"/>
          <p:cNvPicPr>
            <a:picLocks noChangeAspect="1"/>
          </p:cNvPicPr>
          <p:nvPr/>
        </p:nvPicPr>
        <p:blipFill>
          <a:blip r:embed="rId3"/>
          <a:stretch>
            <a:fillRect/>
          </a:stretch>
        </p:blipFill>
        <p:spPr>
          <a:xfrm rot="5400000">
            <a:off x="978722" y="1586808"/>
            <a:ext cx="2753309" cy="3469416"/>
          </a:xfrm>
          <a:prstGeom prst="rect">
            <a:avLst/>
          </a:prstGeom>
        </p:spPr>
      </p:pic>
      <p:pic>
        <p:nvPicPr>
          <p:cNvPr id="3" name="Picture 2"/>
          <p:cNvPicPr>
            <a:picLocks noChangeAspect="1"/>
          </p:cNvPicPr>
          <p:nvPr/>
        </p:nvPicPr>
        <p:blipFill>
          <a:blip r:embed="rId4"/>
          <a:stretch>
            <a:fillRect/>
          </a:stretch>
        </p:blipFill>
        <p:spPr>
          <a:xfrm>
            <a:off x="5293950" y="1553868"/>
            <a:ext cx="3597374" cy="4314118"/>
          </a:xfrm>
          <a:prstGeom prst="rect">
            <a:avLst/>
          </a:prstGeom>
        </p:spPr>
      </p:pic>
    </p:spTree>
    <p:extLst>
      <p:ext uri="{BB962C8B-B14F-4D97-AF65-F5344CB8AC3E}">
        <p14:creationId xmlns:p14="http://schemas.microsoft.com/office/powerpoint/2010/main" val="115902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7982" y="261206"/>
            <a:ext cx="2475357" cy="646331"/>
          </a:xfrm>
          <a:prstGeom prst="rect">
            <a:avLst/>
          </a:prstGeom>
          <a:noFill/>
        </p:spPr>
        <p:txBody>
          <a:bodyPr wrap="none" lIns="91440" tIns="45720" rIns="91440" bIns="45720">
            <a:spAutoFit/>
          </a:bodyPr>
          <a:lstStyle/>
          <a:p>
            <a:pPr algn="ctr"/>
            <a:r>
              <a:rPr lang="en-GB" sz="3600" dirty="0" smtClean="0">
                <a:ln w="0"/>
                <a:solidFill>
                  <a:schemeClr val="accent1"/>
                </a:solidFill>
                <a:effectLst>
                  <a:outerShdw blurRad="38100" dist="25400" dir="5400000" algn="ctr" rotWithShape="0">
                    <a:srgbClr val="6E747A">
                      <a:alpha val="43000"/>
                    </a:srgbClr>
                  </a:outerShdw>
                </a:effectLst>
                <a:latin typeface="Twinkl" panose="02000000000000000000" pitchFamily="2" charset="0"/>
              </a:rPr>
              <a:t>Assessment</a:t>
            </a:r>
            <a:endParaRPr lang="en-GB" sz="3600" dirty="0">
              <a:ln w="0"/>
              <a:solidFill>
                <a:schemeClr val="accent1"/>
              </a:solidFill>
              <a:effectLst>
                <a:outerShdw blurRad="38100" dist="25400" dir="5400000" algn="ctr" rotWithShape="0">
                  <a:srgbClr val="6E747A">
                    <a:alpha val="43000"/>
                  </a:srgbClr>
                </a:outerShdw>
              </a:effectLst>
              <a:latin typeface="Twinkl" panose="02000000000000000000" pitchFamily="2" charset="0"/>
            </a:endParaRPr>
          </a:p>
        </p:txBody>
      </p:sp>
      <p:sp>
        <p:nvSpPr>
          <p:cNvPr id="7" name="TextBox 6"/>
          <p:cNvSpPr txBox="1"/>
          <p:nvPr/>
        </p:nvSpPr>
        <p:spPr>
          <a:xfrm>
            <a:off x="135925" y="907537"/>
            <a:ext cx="3793524" cy="369332"/>
          </a:xfrm>
          <a:prstGeom prst="rect">
            <a:avLst/>
          </a:prstGeom>
          <a:noFill/>
        </p:spPr>
        <p:txBody>
          <a:bodyPr wrap="square" rtlCol="0">
            <a:spAutoFit/>
          </a:bodyPr>
          <a:lstStyle/>
          <a:p>
            <a:r>
              <a:rPr lang="en-GB" b="1" dirty="0" smtClean="0">
                <a:latin typeface="Twinkl" panose="02000000000000000000" pitchFamily="2" charset="0"/>
              </a:rPr>
              <a:t>Knowledge organisers</a:t>
            </a:r>
            <a:endParaRPr lang="en-GB" b="1" dirty="0">
              <a:latin typeface="Twinkl" panose="02000000000000000000" pitchFamily="2" charset="0"/>
            </a:endParaRPr>
          </a:p>
        </p:txBody>
      </p:sp>
      <p:sp>
        <p:nvSpPr>
          <p:cNvPr id="9" name="TextBox 8"/>
          <p:cNvSpPr txBox="1"/>
          <p:nvPr/>
        </p:nvSpPr>
        <p:spPr>
          <a:xfrm>
            <a:off x="6456264" y="1553868"/>
            <a:ext cx="3793524" cy="369332"/>
          </a:xfrm>
          <a:prstGeom prst="rect">
            <a:avLst/>
          </a:prstGeom>
          <a:noFill/>
        </p:spPr>
        <p:txBody>
          <a:bodyPr wrap="square" rtlCol="0">
            <a:spAutoFit/>
          </a:bodyPr>
          <a:lstStyle/>
          <a:p>
            <a:r>
              <a:rPr lang="en-GB" b="1" dirty="0" smtClean="0">
                <a:latin typeface="Twinkl" panose="02000000000000000000" pitchFamily="2" charset="0"/>
              </a:rPr>
              <a:t>‘The Big Finish’</a:t>
            </a:r>
            <a:endParaRPr lang="en-GB" b="1"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5770091" y="2254850"/>
            <a:ext cx="3426573" cy="3997668"/>
          </a:xfrm>
          <a:prstGeom prst="rect">
            <a:avLst/>
          </a:prstGeom>
        </p:spPr>
      </p:pic>
      <p:pic>
        <p:nvPicPr>
          <p:cNvPr id="13" name="Picture 12"/>
          <p:cNvPicPr>
            <a:picLocks noChangeAspect="1"/>
          </p:cNvPicPr>
          <p:nvPr/>
        </p:nvPicPr>
        <p:blipFill>
          <a:blip r:embed="rId3"/>
          <a:stretch>
            <a:fillRect/>
          </a:stretch>
        </p:blipFill>
        <p:spPr>
          <a:xfrm>
            <a:off x="303383" y="5358969"/>
            <a:ext cx="876300" cy="942975"/>
          </a:xfrm>
          <a:prstGeom prst="rect">
            <a:avLst/>
          </a:prstGeom>
        </p:spPr>
      </p:pic>
      <p:sp>
        <p:nvSpPr>
          <p:cNvPr id="14" name="TextBox 13"/>
          <p:cNvSpPr txBox="1"/>
          <p:nvPr/>
        </p:nvSpPr>
        <p:spPr>
          <a:xfrm>
            <a:off x="1402351" y="5962817"/>
            <a:ext cx="3793524" cy="369332"/>
          </a:xfrm>
          <a:prstGeom prst="rect">
            <a:avLst/>
          </a:prstGeom>
          <a:noFill/>
        </p:spPr>
        <p:txBody>
          <a:bodyPr wrap="square" rtlCol="0">
            <a:spAutoFit/>
          </a:bodyPr>
          <a:lstStyle/>
          <a:p>
            <a:r>
              <a:rPr lang="en-GB" b="1" dirty="0" smtClean="0">
                <a:latin typeface="Twinkl" panose="02000000000000000000" pitchFamily="2" charset="0"/>
              </a:rPr>
              <a:t>Progress recorded on Target Tracker</a:t>
            </a:r>
            <a:endParaRPr lang="en-GB" b="1" dirty="0">
              <a:latin typeface="Twinkl" panose="02000000000000000000" pitchFamily="2" charset="0"/>
            </a:endParaRPr>
          </a:p>
        </p:txBody>
      </p:sp>
      <p:pic>
        <p:nvPicPr>
          <p:cNvPr id="5" name="Picture 4"/>
          <p:cNvPicPr>
            <a:picLocks noChangeAspect="1"/>
          </p:cNvPicPr>
          <p:nvPr/>
        </p:nvPicPr>
        <p:blipFill>
          <a:blip r:embed="rId4"/>
          <a:stretch>
            <a:fillRect/>
          </a:stretch>
        </p:blipFill>
        <p:spPr>
          <a:xfrm>
            <a:off x="303383" y="1714241"/>
            <a:ext cx="5078702" cy="3441872"/>
          </a:xfrm>
          <a:prstGeom prst="rect">
            <a:avLst/>
          </a:prstGeom>
        </p:spPr>
      </p:pic>
    </p:spTree>
    <p:extLst>
      <p:ext uri="{BB962C8B-B14F-4D97-AF65-F5344CB8AC3E}">
        <p14:creationId xmlns:p14="http://schemas.microsoft.com/office/powerpoint/2010/main" val="401762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159CAA-05F3-9D4A-954A-6FF57008AAFC}"/>
              </a:ext>
            </a:extLst>
          </p:cNvPr>
          <p:cNvSpPr/>
          <p:nvPr/>
        </p:nvSpPr>
        <p:spPr>
          <a:xfrm>
            <a:off x="3131128" y="357296"/>
            <a:ext cx="4613564" cy="461665"/>
          </a:xfrm>
          <a:prstGeom prst="rect">
            <a:avLst/>
          </a:prstGeom>
        </p:spPr>
        <p:txBody>
          <a:bodyPr wrap="square">
            <a:spAutoFit/>
          </a:bodyPr>
          <a:lstStyle/>
          <a:p>
            <a:r>
              <a:rPr lang="en-GB" sz="2400" b="1" u="sng" dirty="0" smtClean="0">
                <a:solidFill>
                  <a:srgbClr val="002060"/>
                </a:solidFill>
                <a:latin typeface="Comic Sans MS" panose="030F0702030302020204" pitchFamily="66" charset="0"/>
                <a:ea typeface="Calibri" panose="020F0502020204030204" pitchFamily="34" charset="0"/>
                <a:cs typeface="Times New Roman" panose="02020603050405020304" pitchFamily="18" charset="0"/>
              </a:rPr>
              <a:t>Religious Education</a:t>
            </a:r>
            <a:endParaRPr lang="en-US" sz="2400" dirty="0">
              <a:solidFill>
                <a:srgbClr val="002060"/>
              </a:solidFill>
              <a:latin typeface="Comic Sans MS" panose="030F0702030302020204" pitchFamily="66" charset="0"/>
            </a:endParaRPr>
          </a:p>
        </p:txBody>
      </p:sp>
      <p:sp>
        <p:nvSpPr>
          <p:cNvPr id="7" name="Rectangle 5">
            <a:extLst>
              <a:ext uri="{FF2B5EF4-FFF2-40B4-BE49-F238E27FC236}">
                <a16:creationId xmlns:a16="http://schemas.microsoft.com/office/drawing/2014/main" id="{685AF51D-40C5-B14A-893C-4F055C42F780}"/>
              </a:ext>
            </a:extLst>
          </p:cNvPr>
          <p:cNvSpPr>
            <a:spLocks noChangeArrowheads="1"/>
          </p:cNvSpPr>
          <p:nvPr/>
        </p:nvSpPr>
        <p:spPr bwMode="auto">
          <a:xfrm>
            <a:off x="1972638" y="883577"/>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5" descr="Picture">
            <a:extLst>
              <a:ext uri="{FF2B5EF4-FFF2-40B4-BE49-F238E27FC236}">
                <a16:creationId xmlns:a16="http://schemas.microsoft.com/office/drawing/2014/main" id="{978C26BB-DD81-BA4C-B457-55735D82EB8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62396" y="760340"/>
            <a:ext cx="6261100" cy="1270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A03A8C3D-AD53-794B-BCF3-CF2D967B90B1}"/>
              </a:ext>
            </a:extLst>
          </p:cNvPr>
          <p:cNvSpPr txBox="1">
            <a:spLocks/>
          </p:cNvSpPr>
          <p:nvPr/>
        </p:nvSpPr>
        <p:spPr>
          <a:xfrm>
            <a:off x="4667267" y="2471433"/>
            <a:ext cx="8047341" cy="12700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
            </a:r>
            <a:br>
              <a:rPr lang="en-US" sz="2400" dirty="0"/>
            </a:br>
            <a:endParaRPr lang="en-US" sz="2400" dirty="0">
              <a:solidFill>
                <a:srgbClr val="002060"/>
              </a:solidFill>
            </a:endParaRPr>
          </a:p>
        </p:txBody>
      </p:sp>
      <p:sp>
        <p:nvSpPr>
          <p:cNvPr id="3" name="TextBox 2"/>
          <p:cNvSpPr txBox="1"/>
          <p:nvPr/>
        </p:nvSpPr>
        <p:spPr>
          <a:xfrm>
            <a:off x="1025611" y="2471433"/>
            <a:ext cx="7665326" cy="3046988"/>
          </a:xfrm>
          <a:prstGeom prst="rect">
            <a:avLst/>
          </a:prstGeom>
          <a:noFill/>
        </p:spPr>
        <p:txBody>
          <a:bodyPr wrap="square" rtlCol="0">
            <a:spAutoFit/>
          </a:bodyPr>
          <a:lstStyle/>
          <a:p>
            <a:r>
              <a:rPr lang="en-GB" sz="2400" dirty="0" smtClean="0">
                <a:solidFill>
                  <a:srgbClr val="002060"/>
                </a:solidFill>
                <a:latin typeface="Twinkl" panose="02000000000000000000" pitchFamily="2" charset="0"/>
              </a:rPr>
              <a:t>At </a:t>
            </a:r>
            <a:r>
              <a:rPr lang="en-GB" sz="2400" dirty="0" err="1" smtClean="0">
                <a:solidFill>
                  <a:srgbClr val="002060"/>
                </a:solidFill>
                <a:latin typeface="Twinkl" panose="02000000000000000000" pitchFamily="2" charset="0"/>
              </a:rPr>
              <a:t>Trimley</a:t>
            </a:r>
            <a:r>
              <a:rPr lang="en-GB" sz="2400" dirty="0" smtClean="0">
                <a:solidFill>
                  <a:srgbClr val="002060"/>
                </a:solidFill>
                <a:latin typeface="Twinkl" panose="02000000000000000000" pitchFamily="2" charset="0"/>
              </a:rPr>
              <a:t> St Martin </a:t>
            </a:r>
            <a:r>
              <a:rPr lang="en-GB" sz="2400" b="1" dirty="0" smtClean="0">
                <a:solidFill>
                  <a:srgbClr val="002060"/>
                </a:solidFill>
                <a:latin typeface="Twinkl" panose="02000000000000000000" pitchFamily="2" charset="0"/>
              </a:rPr>
              <a:t>we have the power to enable all children</a:t>
            </a:r>
            <a:r>
              <a:rPr lang="en-GB" sz="2400" dirty="0" smtClean="0">
                <a:solidFill>
                  <a:srgbClr val="002060"/>
                </a:solidFill>
                <a:latin typeface="Twinkl" panose="02000000000000000000" pitchFamily="2" charset="0"/>
              </a:rPr>
              <a:t> to gain an understanding into different religions and worldviews</a:t>
            </a:r>
          </a:p>
          <a:p>
            <a:endParaRPr lang="en-GB" sz="2400" dirty="0" smtClean="0">
              <a:solidFill>
                <a:srgbClr val="002060"/>
              </a:solidFill>
              <a:latin typeface="Twinkl" panose="02000000000000000000" pitchFamily="2" charset="0"/>
            </a:endParaRPr>
          </a:p>
          <a:p>
            <a:r>
              <a:rPr lang="en-GB" sz="2400" b="1" dirty="0" smtClean="0">
                <a:solidFill>
                  <a:srgbClr val="002060"/>
                </a:solidFill>
                <a:latin typeface="Twinkl" panose="02000000000000000000" pitchFamily="2" charset="0"/>
              </a:rPr>
              <a:t>We have the power to enable all our children</a:t>
            </a:r>
            <a:r>
              <a:rPr lang="en-GB" sz="2400" dirty="0" smtClean="0">
                <a:solidFill>
                  <a:srgbClr val="002060"/>
                </a:solidFill>
                <a:latin typeface="Twinkl" panose="02000000000000000000" pitchFamily="2" charset="0"/>
              </a:rPr>
              <a:t> to build respect for other’s beliefs and to begin their own personal development through making individual personal links, through the use of questioning</a:t>
            </a:r>
            <a:endParaRPr lang="en-GB" sz="2400" b="1" dirty="0">
              <a:solidFill>
                <a:srgbClr val="002060"/>
              </a:solidFill>
              <a:latin typeface="Twinkl" panose="02000000000000000000" pitchFamily="2" charset="0"/>
            </a:endParaRPr>
          </a:p>
        </p:txBody>
      </p:sp>
    </p:spTree>
    <p:extLst>
      <p:ext uri="{BB962C8B-B14F-4D97-AF65-F5344CB8AC3E}">
        <p14:creationId xmlns:p14="http://schemas.microsoft.com/office/powerpoint/2010/main" val="49166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6053" y="2105028"/>
            <a:ext cx="9156357" cy="3785652"/>
          </a:xfrm>
          <a:prstGeom prst="rect">
            <a:avLst/>
          </a:prstGeom>
          <a:noFill/>
        </p:spPr>
        <p:txBody>
          <a:bodyPr wrap="square" rtlCol="0">
            <a:spAutoFit/>
          </a:bodyPr>
          <a:lstStyle/>
          <a:p>
            <a:r>
              <a:rPr lang="en-GB" sz="2400" dirty="0" smtClean="0">
                <a:solidFill>
                  <a:srgbClr val="002060"/>
                </a:solidFill>
                <a:latin typeface="Twinkl" panose="02000000000000000000" pitchFamily="2" charset="0"/>
              </a:rPr>
              <a:t>At </a:t>
            </a:r>
            <a:r>
              <a:rPr lang="en-GB" sz="2400" dirty="0" err="1" smtClean="0">
                <a:solidFill>
                  <a:srgbClr val="002060"/>
                </a:solidFill>
                <a:latin typeface="Twinkl" panose="02000000000000000000" pitchFamily="2" charset="0"/>
              </a:rPr>
              <a:t>Trimley</a:t>
            </a:r>
            <a:r>
              <a:rPr lang="en-GB" sz="2400" dirty="0" smtClean="0">
                <a:solidFill>
                  <a:srgbClr val="002060"/>
                </a:solidFill>
                <a:latin typeface="Twinkl" panose="02000000000000000000" pitchFamily="2" charset="0"/>
              </a:rPr>
              <a:t> St Martin </a:t>
            </a:r>
            <a:r>
              <a:rPr lang="en-GB" sz="2400" b="1" dirty="0" smtClean="0">
                <a:solidFill>
                  <a:srgbClr val="002060"/>
                </a:solidFill>
                <a:latin typeface="Twinkl" panose="02000000000000000000" pitchFamily="2" charset="0"/>
              </a:rPr>
              <a:t>the National Curriculum </a:t>
            </a:r>
            <a:r>
              <a:rPr lang="en-GB" sz="2400" dirty="0" smtClean="0">
                <a:solidFill>
                  <a:srgbClr val="002060"/>
                </a:solidFill>
                <a:latin typeface="Twinkl" panose="02000000000000000000" pitchFamily="2" charset="0"/>
              </a:rPr>
              <a:t> is used to underpin our school’s Religious Education Curriculum and planning. By learning about RE it enables our children </a:t>
            </a:r>
            <a:r>
              <a:rPr lang="en-GB" sz="2400" dirty="0">
                <a:solidFill>
                  <a:srgbClr val="002060"/>
                </a:solidFill>
                <a:latin typeface="Twinkl" panose="02000000000000000000" pitchFamily="2" charset="0"/>
              </a:rPr>
              <a:t>to investigate and reflect on some of the most fundamental questions asked by </a:t>
            </a:r>
            <a:r>
              <a:rPr lang="en-GB" sz="2400" dirty="0" smtClean="0">
                <a:solidFill>
                  <a:srgbClr val="002060"/>
                </a:solidFill>
                <a:latin typeface="Twinkl" panose="02000000000000000000" pitchFamily="2" charset="0"/>
              </a:rPr>
              <a:t>people</a:t>
            </a:r>
            <a:r>
              <a:rPr lang="en-GB" sz="2400" dirty="0">
                <a:solidFill>
                  <a:srgbClr val="002060"/>
                </a:solidFill>
                <a:latin typeface="Twinkl" panose="02000000000000000000" pitchFamily="2" charset="0"/>
              </a:rPr>
              <a:t>. </a:t>
            </a:r>
            <a:endParaRPr lang="en-GB" sz="2400" dirty="0" smtClean="0">
              <a:solidFill>
                <a:srgbClr val="002060"/>
              </a:solidFill>
              <a:latin typeface="Twinkl" panose="02000000000000000000" pitchFamily="2" charset="0"/>
            </a:endParaRPr>
          </a:p>
          <a:p>
            <a:endParaRPr lang="en-GB" sz="2400" dirty="0" smtClean="0">
              <a:solidFill>
                <a:srgbClr val="002060"/>
              </a:solidFill>
              <a:latin typeface="Twinkl" panose="02000000000000000000" pitchFamily="2" charset="0"/>
            </a:endParaRPr>
          </a:p>
          <a:p>
            <a:r>
              <a:rPr lang="en-GB" sz="2400" dirty="0" smtClean="0">
                <a:solidFill>
                  <a:srgbClr val="002060"/>
                </a:solidFill>
                <a:latin typeface="Twinkl" panose="02000000000000000000" pitchFamily="2" charset="0"/>
              </a:rPr>
              <a:t>At </a:t>
            </a:r>
            <a:r>
              <a:rPr lang="en-GB" sz="2400" dirty="0" err="1">
                <a:solidFill>
                  <a:srgbClr val="002060"/>
                </a:solidFill>
                <a:latin typeface="Twinkl" panose="02000000000000000000" pitchFamily="2" charset="0"/>
              </a:rPr>
              <a:t>Trimley</a:t>
            </a:r>
            <a:r>
              <a:rPr lang="en-GB" sz="2400" dirty="0">
                <a:solidFill>
                  <a:srgbClr val="002060"/>
                </a:solidFill>
                <a:latin typeface="Twinkl" panose="02000000000000000000" pitchFamily="2" charset="0"/>
              </a:rPr>
              <a:t> St Martin Primary School our aim is to develop the children’s knowledge and understanding of the major world faiths including addressing fundamental questions, concerning the meaning of life. </a:t>
            </a:r>
            <a:endParaRPr lang="en-GB" sz="2400" dirty="0" smtClean="0">
              <a:solidFill>
                <a:srgbClr val="002060"/>
              </a:solidFill>
              <a:latin typeface="Twinkl" panose="02000000000000000000" pitchFamily="2" charset="0"/>
            </a:endParaRPr>
          </a:p>
        </p:txBody>
      </p:sp>
      <p:sp>
        <p:nvSpPr>
          <p:cNvPr id="9" name="Rectangle 8"/>
          <p:cNvSpPr/>
          <p:nvPr/>
        </p:nvSpPr>
        <p:spPr>
          <a:xfrm>
            <a:off x="1530960" y="112925"/>
            <a:ext cx="6959406"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Curriculum intent for RE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61223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6053" y="2105028"/>
            <a:ext cx="9156357" cy="1938992"/>
          </a:xfrm>
          <a:prstGeom prst="rect">
            <a:avLst/>
          </a:prstGeom>
          <a:noFill/>
        </p:spPr>
        <p:txBody>
          <a:bodyPr wrap="square" rtlCol="0">
            <a:spAutoFit/>
          </a:bodyPr>
          <a:lstStyle/>
          <a:p>
            <a:r>
              <a:rPr lang="en-GB" sz="2400" dirty="0" smtClean="0">
                <a:solidFill>
                  <a:srgbClr val="002060"/>
                </a:solidFill>
                <a:latin typeface="Twinkl" panose="02000000000000000000" pitchFamily="2" charset="0"/>
              </a:rPr>
              <a:t>Support will be given to those with special educational needs and/or disabilities (SEND) so that </a:t>
            </a:r>
            <a:r>
              <a:rPr lang="en-GB" sz="2400" b="1" dirty="0" smtClean="0">
                <a:solidFill>
                  <a:srgbClr val="002060"/>
                </a:solidFill>
                <a:latin typeface="Twinkl" panose="02000000000000000000" pitchFamily="2" charset="0"/>
              </a:rPr>
              <a:t>all</a:t>
            </a:r>
            <a:r>
              <a:rPr lang="en-GB" sz="2400" dirty="0" smtClean="0">
                <a:solidFill>
                  <a:srgbClr val="002060"/>
                </a:solidFill>
                <a:latin typeface="Twinkl" panose="02000000000000000000" pitchFamily="2" charset="0"/>
              </a:rPr>
              <a:t> children can access the full RE Curriculum. We will assess the needs of each pupil and support through group or individual work, to secure the knowledge they need to continue to access the Religious Education content. </a:t>
            </a:r>
            <a:endParaRPr lang="en-GB" sz="2400" dirty="0">
              <a:solidFill>
                <a:srgbClr val="002060"/>
              </a:solidFill>
              <a:latin typeface="Twinkl" panose="02000000000000000000" pitchFamily="2" charset="0"/>
            </a:endParaRPr>
          </a:p>
        </p:txBody>
      </p:sp>
      <p:sp>
        <p:nvSpPr>
          <p:cNvPr id="9" name="Rectangle 8"/>
          <p:cNvSpPr/>
          <p:nvPr/>
        </p:nvSpPr>
        <p:spPr>
          <a:xfrm>
            <a:off x="360906" y="112925"/>
            <a:ext cx="9299533" cy="1200329"/>
          </a:xfrm>
          <a:prstGeom prst="rect">
            <a:avLst/>
          </a:prstGeom>
          <a:noFill/>
        </p:spPr>
        <p:txBody>
          <a:bodyPr wrap="none" lIns="91440" tIns="45720" rIns="91440" bIns="45720">
            <a:spAutoFit/>
          </a:bodyPr>
          <a:lstStyle/>
          <a:p>
            <a:pPr algn="ctr"/>
            <a:r>
              <a:rPr lang="en-GB" sz="3600" dirty="0" smtClean="0">
                <a:ln w="0"/>
                <a:solidFill>
                  <a:schemeClr val="accent1"/>
                </a:solidFill>
                <a:effectLst>
                  <a:outerShdw blurRad="38100" dist="25400" dir="5400000" algn="ctr" rotWithShape="0">
                    <a:srgbClr val="6E747A">
                      <a:alpha val="43000"/>
                    </a:srgbClr>
                  </a:outerShdw>
                </a:effectLst>
              </a:rPr>
              <a:t>‘enables </a:t>
            </a:r>
            <a:r>
              <a:rPr lang="en-GB" sz="3600" dirty="0">
                <a:ln w="0"/>
                <a:solidFill>
                  <a:srgbClr val="FF0000"/>
                </a:solidFill>
                <a:effectLst>
                  <a:outerShdw blurRad="38100" dist="25400" dir="5400000" algn="ctr" rotWithShape="0">
                    <a:srgbClr val="6E747A">
                      <a:alpha val="43000"/>
                    </a:srgbClr>
                  </a:outerShdw>
                </a:effectLst>
              </a:rPr>
              <a:t>all</a:t>
            </a:r>
            <a:r>
              <a:rPr lang="en-GB" sz="3600" dirty="0">
                <a:ln w="0"/>
                <a:solidFill>
                  <a:schemeClr val="accent1"/>
                </a:solidFill>
                <a:effectLst>
                  <a:outerShdw blurRad="38100" dist="25400" dir="5400000" algn="ctr" rotWithShape="0">
                    <a:srgbClr val="6E747A">
                      <a:alpha val="43000"/>
                    </a:srgbClr>
                  </a:outerShdw>
                </a:effectLst>
              </a:rPr>
              <a:t> pupils to </a:t>
            </a:r>
            <a:r>
              <a:rPr lang="en-GB" sz="3600" dirty="0" smtClean="0">
                <a:ln w="0"/>
                <a:solidFill>
                  <a:schemeClr val="accent1"/>
                </a:solidFill>
                <a:effectLst>
                  <a:outerShdw blurRad="38100" dist="25400" dir="5400000" algn="ctr" rotWithShape="0">
                    <a:srgbClr val="6E747A">
                      <a:alpha val="43000"/>
                    </a:srgbClr>
                  </a:outerShdw>
                </a:effectLst>
              </a:rPr>
              <a:t>gain an understanding in to </a:t>
            </a:r>
          </a:p>
          <a:p>
            <a:pPr algn="ctr"/>
            <a:r>
              <a:rPr lang="en-GB" sz="3600" dirty="0">
                <a:ln w="0"/>
                <a:solidFill>
                  <a:schemeClr val="accent1"/>
                </a:solidFill>
                <a:effectLst>
                  <a:outerShdw blurRad="38100" dist="25400" dir="5400000" algn="ctr" rotWithShape="0">
                    <a:srgbClr val="6E747A">
                      <a:alpha val="43000"/>
                    </a:srgbClr>
                  </a:outerShdw>
                </a:effectLst>
              </a:rPr>
              <a:t>d</a:t>
            </a:r>
            <a:r>
              <a:rPr lang="en-GB" sz="3600" dirty="0" smtClean="0">
                <a:ln w="0"/>
                <a:solidFill>
                  <a:schemeClr val="accent1"/>
                </a:solidFill>
                <a:effectLst>
                  <a:outerShdw blurRad="38100" dist="25400" dir="5400000" algn="ctr" rotWithShape="0">
                    <a:srgbClr val="6E747A">
                      <a:alpha val="43000"/>
                    </a:srgbClr>
                  </a:outerShdw>
                </a:effectLst>
              </a:rPr>
              <a:t>ifferent religions and </a:t>
            </a:r>
            <a:r>
              <a:rPr lang="en-GB" sz="3600" dirty="0" err="1" smtClean="0">
                <a:ln w="0"/>
                <a:solidFill>
                  <a:schemeClr val="accent1"/>
                </a:solidFill>
                <a:effectLst>
                  <a:outerShdw blurRad="38100" dist="25400" dir="5400000" algn="ctr" rotWithShape="0">
                    <a:srgbClr val="6E747A">
                      <a:alpha val="43000"/>
                    </a:srgbClr>
                  </a:outerShdw>
                </a:effectLst>
              </a:rPr>
              <a:t>worldviews’</a:t>
            </a:r>
            <a:endParaRPr lang="en-GB" sz="36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5953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6053" y="1610758"/>
            <a:ext cx="9156357" cy="3785652"/>
          </a:xfrm>
          <a:prstGeom prst="rect">
            <a:avLst/>
          </a:prstGeom>
          <a:noFill/>
        </p:spPr>
        <p:txBody>
          <a:bodyPr wrap="square" rtlCol="0">
            <a:spAutoFit/>
          </a:bodyPr>
          <a:lstStyle/>
          <a:p>
            <a:r>
              <a:rPr lang="en-GB" sz="2000" dirty="0" smtClean="0">
                <a:solidFill>
                  <a:srgbClr val="002060"/>
                </a:solidFill>
                <a:latin typeface="Twinkl" panose="02000000000000000000" pitchFamily="2" charset="0"/>
              </a:rPr>
              <a:t>At the heart of our implementation of RE lies the </a:t>
            </a:r>
            <a:r>
              <a:rPr lang="en-GB" sz="2000" b="1" dirty="0">
                <a:solidFill>
                  <a:srgbClr val="002060"/>
                </a:solidFill>
                <a:latin typeface="Twinkl" panose="02000000000000000000" pitchFamily="2" charset="0"/>
              </a:rPr>
              <a:t>National Curriculum  </a:t>
            </a:r>
            <a:r>
              <a:rPr lang="en-GB" sz="2000" dirty="0" smtClean="0">
                <a:solidFill>
                  <a:srgbClr val="002060"/>
                </a:solidFill>
                <a:latin typeface="Twinkl" panose="02000000000000000000" pitchFamily="2" charset="0"/>
              </a:rPr>
              <a:t>and </a:t>
            </a:r>
          </a:p>
          <a:p>
            <a:r>
              <a:rPr lang="en-GB" sz="2000" dirty="0" smtClean="0">
                <a:solidFill>
                  <a:srgbClr val="002060"/>
                </a:solidFill>
                <a:latin typeface="Twinkl" panose="02000000000000000000" pitchFamily="2" charset="0"/>
              </a:rPr>
              <a:t>at </a:t>
            </a:r>
            <a:r>
              <a:rPr lang="en-GB" sz="2000" dirty="0" err="1">
                <a:solidFill>
                  <a:srgbClr val="002060"/>
                </a:solidFill>
                <a:latin typeface="Twinkl" panose="02000000000000000000" pitchFamily="2" charset="0"/>
              </a:rPr>
              <a:t>Trimley</a:t>
            </a:r>
            <a:r>
              <a:rPr lang="en-GB" sz="2000" dirty="0">
                <a:solidFill>
                  <a:srgbClr val="002060"/>
                </a:solidFill>
                <a:latin typeface="Twinkl" panose="02000000000000000000" pitchFamily="2" charset="0"/>
              </a:rPr>
              <a:t> St Martin Primary school we ensure that progression is planned into our scheme of work so that it offers an increasing challenge to the children as they move through the school.</a:t>
            </a:r>
          </a:p>
          <a:p>
            <a:r>
              <a:rPr lang="en-GB" sz="2000" dirty="0">
                <a:solidFill>
                  <a:srgbClr val="002060"/>
                </a:solidFill>
                <a:latin typeface="Twinkl" panose="02000000000000000000" pitchFamily="2" charset="0"/>
              </a:rPr>
              <a:t>We carry out the curriculum planning in three phases (long term, medium term and short term) Our long term plan outline the topic to be studied in each term, by each year group. RE is mostly taught as a timetabled subject, but links are made with other areas of the curriculum when appropriate.</a:t>
            </a:r>
          </a:p>
          <a:p>
            <a:r>
              <a:rPr lang="en-GB" sz="2000" dirty="0">
                <a:solidFill>
                  <a:srgbClr val="002060"/>
                </a:solidFill>
                <a:latin typeface="Twinkl" panose="02000000000000000000" pitchFamily="2" charset="0"/>
              </a:rPr>
              <a:t>As a school we use </a:t>
            </a:r>
            <a:r>
              <a:rPr lang="en-GB" sz="2000" b="1" dirty="0" smtClean="0">
                <a:solidFill>
                  <a:srgbClr val="002060"/>
                </a:solidFill>
                <a:latin typeface="Twinkl" panose="02000000000000000000" pitchFamily="2" charset="0"/>
              </a:rPr>
              <a:t>The </a:t>
            </a:r>
            <a:r>
              <a:rPr lang="en-GB" sz="2000" b="1" dirty="0">
                <a:solidFill>
                  <a:srgbClr val="002060"/>
                </a:solidFill>
                <a:latin typeface="Twinkl" panose="02000000000000000000" pitchFamily="2" charset="0"/>
              </a:rPr>
              <a:t>Emmanuel Project written by The Church of England Diocese of St </a:t>
            </a:r>
            <a:r>
              <a:rPr lang="en-GB" sz="2000" b="1" dirty="0" err="1" smtClean="0">
                <a:solidFill>
                  <a:srgbClr val="002060"/>
                </a:solidFill>
                <a:latin typeface="Twinkl" panose="02000000000000000000" pitchFamily="2" charset="0"/>
              </a:rPr>
              <a:t>Edmundsbury</a:t>
            </a:r>
            <a:r>
              <a:rPr lang="en-GB" sz="2000" b="1" dirty="0" smtClean="0">
                <a:solidFill>
                  <a:srgbClr val="002060"/>
                </a:solidFill>
                <a:latin typeface="Twinkl" panose="02000000000000000000" pitchFamily="2" charset="0"/>
              </a:rPr>
              <a:t> </a:t>
            </a:r>
            <a:r>
              <a:rPr lang="en-GB" sz="2000" b="1" dirty="0">
                <a:solidFill>
                  <a:srgbClr val="002060"/>
                </a:solidFill>
                <a:latin typeface="Twinkl" panose="02000000000000000000" pitchFamily="2" charset="0"/>
              </a:rPr>
              <a:t>and </a:t>
            </a:r>
            <a:r>
              <a:rPr lang="en-GB" sz="2000" b="1" dirty="0" smtClean="0">
                <a:solidFill>
                  <a:srgbClr val="002060"/>
                </a:solidFill>
                <a:latin typeface="Twinkl" panose="02000000000000000000" pitchFamily="2" charset="0"/>
              </a:rPr>
              <a:t>Ipswich</a:t>
            </a:r>
            <a:r>
              <a:rPr lang="en-GB" sz="2000" dirty="0" smtClean="0">
                <a:solidFill>
                  <a:srgbClr val="002060"/>
                </a:solidFill>
                <a:latin typeface="Twinkl" panose="02000000000000000000" pitchFamily="2" charset="0"/>
              </a:rPr>
              <a:t>, which allows us to focus on a BIG Question for each of our units. Our </a:t>
            </a:r>
            <a:r>
              <a:rPr lang="en-GB" sz="2000" dirty="0">
                <a:solidFill>
                  <a:srgbClr val="002060"/>
                </a:solidFill>
                <a:latin typeface="Twinkl" panose="02000000000000000000" pitchFamily="2" charset="0"/>
              </a:rPr>
              <a:t>planning especially allows for making links from previous years and recapping </a:t>
            </a:r>
            <a:r>
              <a:rPr lang="en-GB" sz="2000" dirty="0" smtClean="0">
                <a:solidFill>
                  <a:srgbClr val="002060"/>
                </a:solidFill>
                <a:latin typeface="Twinkl" panose="02000000000000000000" pitchFamily="2" charset="0"/>
              </a:rPr>
              <a:t>learning</a:t>
            </a:r>
            <a:r>
              <a:rPr lang="en-GB" sz="2000" dirty="0" smtClean="0">
                <a:solidFill>
                  <a:srgbClr val="002060"/>
                </a:solidFill>
                <a:latin typeface="Twinkl" panose="02000000000000000000" pitchFamily="2" charset="0"/>
              </a:rPr>
              <a:t>.</a:t>
            </a:r>
            <a:endParaRPr lang="en-GB" sz="2000" dirty="0">
              <a:solidFill>
                <a:srgbClr val="002060"/>
              </a:solidFill>
              <a:latin typeface="Twinkl" panose="02000000000000000000" pitchFamily="2" charset="0"/>
            </a:endParaRPr>
          </a:p>
        </p:txBody>
      </p:sp>
      <p:sp>
        <p:nvSpPr>
          <p:cNvPr id="9" name="Rectangle 8"/>
          <p:cNvSpPr/>
          <p:nvPr/>
        </p:nvSpPr>
        <p:spPr>
          <a:xfrm>
            <a:off x="3413816" y="112925"/>
            <a:ext cx="3193696" cy="646331"/>
          </a:xfrm>
          <a:prstGeom prst="rect">
            <a:avLst/>
          </a:prstGeom>
          <a:noFill/>
        </p:spPr>
        <p:txBody>
          <a:bodyPr wrap="none" lIns="91440" tIns="45720" rIns="91440" bIns="45720">
            <a:spAutoFit/>
          </a:bodyPr>
          <a:lstStyle/>
          <a:p>
            <a:pPr algn="ctr"/>
            <a:r>
              <a:rPr lang="en-GB" sz="3600" dirty="0" smtClean="0">
                <a:ln w="0"/>
                <a:solidFill>
                  <a:schemeClr val="accent1"/>
                </a:solidFill>
                <a:effectLst>
                  <a:outerShdw blurRad="38100" dist="25400" dir="5400000" algn="ctr" rotWithShape="0">
                    <a:srgbClr val="6E747A">
                      <a:alpha val="43000"/>
                    </a:srgbClr>
                  </a:outerShdw>
                </a:effectLst>
              </a:rPr>
              <a:t>Implementation</a:t>
            </a:r>
            <a:endParaRPr lang="en-GB" sz="3600" dirty="0">
              <a:ln w="0"/>
              <a:solidFill>
                <a:schemeClr val="accent1"/>
              </a:solidFill>
              <a:effectLst>
                <a:outerShdw blurRad="38100" dist="25400" dir="5400000" algn="ctr" rotWithShape="0">
                  <a:srgbClr val="6E747A">
                    <a:alpha val="43000"/>
                  </a:srgbClr>
                </a:outerShdw>
              </a:effectLst>
            </a:endParaRPr>
          </a:p>
        </p:txBody>
      </p:sp>
      <p:pic>
        <p:nvPicPr>
          <p:cNvPr id="3" name="Picture 2"/>
          <p:cNvPicPr>
            <a:picLocks noChangeAspect="1"/>
          </p:cNvPicPr>
          <p:nvPr/>
        </p:nvPicPr>
        <p:blipFill>
          <a:blip r:embed="rId2"/>
          <a:stretch>
            <a:fillRect/>
          </a:stretch>
        </p:blipFill>
        <p:spPr>
          <a:xfrm>
            <a:off x="2623364" y="6058674"/>
            <a:ext cx="4181475" cy="400050"/>
          </a:xfrm>
          <a:prstGeom prst="rect">
            <a:avLst/>
          </a:prstGeom>
        </p:spPr>
      </p:pic>
      <p:pic>
        <p:nvPicPr>
          <p:cNvPr id="4" name="Picture 3"/>
          <p:cNvPicPr>
            <a:picLocks noChangeAspect="1"/>
          </p:cNvPicPr>
          <p:nvPr/>
        </p:nvPicPr>
        <p:blipFill>
          <a:blip r:embed="rId3"/>
          <a:stretch>
            <a:fillRect/>
          </a:stretch>
        </p:blipFill>
        <p:spPr>
          <a:xfrm>
            <a:off x="7039748" y="5501461"/>
            <a:ext cx="2400300" cy="1114425"/>
          </a:xfrm>
          <a:prstGeom prst="rect">
            <a:avLst/>
          </a:prstGeom>
        </p:spPr>
      </p:pic>
    </p:spTree>
    <p:extLst>
      <p:ext uri="{BB962C8B-B14F-4D97-AF65-F5344CB8AC3E}">
        <p14:creationId xmlns:p14="http://schemas.microsoft.com/office/powerpoint/2010/main" val="420030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12647" y="112925"/>
            <a:ext cx="7996035" cy="646331"/>
          </a:xfrm>
          <a:prstGeom prst="rect">
            <a:avLst/>
          </a:prstGeom>
          <a:noFill/>
        </p:spPr>
        <p:txBody>
          <a:bodyPr wrap="none" lIns="91440" tIns="45720" rIns="91440" bIns="45720">
            <a:spAutoFit/>
          </a:bodyPr>
          <a:lstStyle/>
          <a:p>
            <a:pPr algn="ctr"/>
            <a:r>
              <a:rPr lang="en-GB" sz="3600" dirty="0" smtClean="0">
                <a:ln w="0"/>
                <a:solidFill>
                  <a:schemeClr val="accent1"/>
                </a:solidFill>
                <a:effectLst>
                  <a:outerShdw blurRad="38100" dist="25400" dir="5400000" algn="ctr" rotWithShape="0">
                    <a:srgbClr val="6E747A">
                      <a:alpha val="43000"/>
                    </a:srgbClr>
                  </a:outerShdw>
                </a:effectLst>
              </a:rPr>
              <a:t>What </a:t>
            </a:r>
            <a:r>
              <a:rPr lang="en-GB" sz="3600" dirty="0">
                <a:ln w="0"/>
                <a:solidFill>
                  <a:schemeClr val="accent1"/>
                </a:solidFill>
                <a:effectLst>
                  <a:outerShdw blurRad="38100" dist="25400" dir="5400000" algn="ctr" rotWithShape="0">
                    <a:srgbClr val="6E747A">
                      <a:alpha val="43000"/>
                    </a:srgbClr>
                  </a:outerShdw>
                </a:effectLst>
              </a:rPr>
              <a:t>the Law says on Religious Education</a:t>
            </a:r>
          </a:p>
        </p:txBody>
      </p:sp>
      <p:sp>
        <p:nvSpPr>
          <p:cNvPr id="2" name="Rectangle 1"/>
          <p:cNvSpPr/>
          <p:nvPr/>
        </p:nvSpPr>
        <p:spPr>
          <a:xfrm>
            <a:off x="716692" y="1108432"/>
            <a:ext cx="8019535" cy="3908762"/>
          </a:xfrm>
          <a:prstGeom prst="rect">
            <a:avLst/>
          </a:prstGeom>
        </p:spPr>
        <p:txBody>
          <a:bodyPr wrap="square">
            <a:spAutoFit/>
          </a:bodyPr>
          <a:lstStyle/>
          <a:p>
            <a:pPr marL="177165" indent="-6350">
              <a:lnSpc>
                <a:spcPct val="119000"/>
              </a:lnSpc>
              <a:spcAft>
                <a:spcPts val="1200"/>
              </a:spcAft>
            </a:pPr>
            <a:r>
              <a:rPr lang="en-GB" sz="2000" dirty="0" smtClean="0">
                <a:solidFill>
                  <a:srgbClr val="002060"/>
                </a:solidFill>
                <a:latin typeface="Twinkl" panose="02000000000000000000" pitchFamily="2" charset="0"/>
              </a:rPr>
              <a:t>Parents </a:t>
            </a:r>
            <a:r>
              <a:rPr lang="en-GB" sz="2000" dirty="0">
                <a:solidFill>
                  <a:srgbClr val="002060"/>
                </a:solidFill>
                <a:latin typeface="Twinkl" panose="02000000000000000000" pitchFamily="2" charset="0"/>
              </a:rPr>
              <a:t>have a legal right to withdraw children from RE. They do not have to provide a reason and schools must comply. </a:t>
            </a:r>
            <a:r>
              <a:rPr lang="en-GB" sz="2000" dirty="0" smtClean="0">
                <a:solidFill>
                  <a:srgbClr val="002060"/>
                </a:solidFill>
                <a:latin typeface="Twinkl" panose="02000000000000000000" pitchFamily="2" charset="0"/>
              </a:rPr>
              <a:t>Teachers </a:t>
            </a:r>
            <a:r>
              <a:rPr lang="en-GB" sz="2000" dirty="0">
                <a:solidFill>
                  <a:srgbClr val="002060"/>
                </a:solidFill>
                <a:latin typeface="Twinkl" panose="02000000000000000000" pitchFamily="2" charset="0"/>
              </a:rPr>
              <a:t>may withdraw from teaching RE, with certain exceptions in church schools</a:t>
            </a:r>
            <a:r>
              <a:rPr lang="en-GB" sz="2000" dirty="0" smtClean="0">
                <a:solidFill>
                  <a:srgbClr val="002060"/>
                </a:solidFill>
                <a:latin typeface="Twinkl" panose="02000000000000000000" pitchFamily="2" charset="0"/>
              </a:rPr>
              <a:t>.</a:t>
            </a:r>
          </a:p>
          <a:p>
            <a:pPr marL="177165" indent="-6350">
              <a:lnSpc>
                <a:spcPct val="119000"/>
              </a:lnSpc>
              <a:spcAft>
                <a:spcPts val="1200"/>
              </a:spcAft>
            </a:pPr>
            <a:r>
              <a:rPr lang="en-GB" sz="2000" dirty="0" smtClean="0">
                <a:solidFill>
                  <a:srgbClr val="002060"/>
                </a:solidFill>
                <a:latin typeface="Twinkl" panose="02000000000000000000" pitchFamily="2" charset="0"/>
                <a:ea typeface="Arial" panose="020B0604020202020204" pitchFamily="34" charset="0"/>
                <a:cs typeface="Arial" panose="020B0604020202020204" pitchFamily="34" charset="0"/>
              </a:rPr>
              <a:t>Parents </a:t>
            </a:r>
            <a:r>
              <a:rPr lang="en-GB" sz="2000" dirty="0">
                <a:solidFill>
                  <a:srgbClr val="002060"/>
                </a:solidFill>
                <a:latin typeface="Twinkl" panose="02000000000000000000" pitchFamily="2" charset="0"/>
                <a:ea typeface="Arial" panose="020B0604020202020204" pitchFamily="34" charset="0"/>
                <a:cs typeface="Arial" panose="020B0604020202020204" pitchFamily="34" charset="0"/>
              </a:rPr>
              <a:t>are advised of the current provision for RE and Collective Worship </a:t>
            </a:r>
            <a:r>
              <a:rPr lang="en-GB" sz="2000" dirty="0" smtClean="0">
                <a:solidFill>
                  <a:srgbClr val="002060"/>
                </a:solidFill>
                <a:latin typeface="Twinkl" panose="02000000000000000000" pitchFamily="2" charset="0"/>
                <a:ea typeface="Arial" panose="020B0604020202020204" pitchFamily="34" charset="0"/>
                <a:cs typeface="Arial" panose="020B0604020202020204" pitchFamily="34" charset="0"/>
              </a:rPr>
              <a:t>provided on the school website as </a:t>
            </a:r>
            <a:r>
              <a:rPr lang="en-GB" sz="2000" dirty="0">
                <a:solidFill>
                  <a:srgbClr val="002060"/>
                </a:solidFill>
                <a:latin typeface="Twinkl" panose="02000000000000000000" pitchFamily="2" charset="0"/>
                <a:ea typeface="Arial" panose="020B0604020202020204" pitchFamily="34" charset="0"/>
                <a:cs typeface="Arial" panose="020B0604020202020204" pitchFamily="34" charset="0"/>
              </a:rPr>
              <a:t>required by law. They are asked to contact the Head Teacher if they wish to exercise the right to withdraw and discuss their requirements. Hopefully a satisfactory understanding will be reached and permit any arrangements for alternative RE or supervision to be made</a:t>
            </a:r>
            <a:r>
              <a:rPr lang="en-GB" sz="2000" dirty="0" smtClean="0">
                <a:solidFill>
                  <a:srgbClr val="000000"/>
                </a:solidFill>
                <a:latin typeface="Twinkl" panose="02000000000000000000" pitchFamily="2" charset="0"/>
                <a:ea typeface="Arial" panose="020B0604020202020204" pitchFamily="34" charset="0"/>
                <a:cs typeface="Arial" panose="020B0604020202020204" pitchFamily="34" charset="0"/>
              </a:rPr>
              <a:t>.</a:t>
            </a:r>
            <a:endParaRPr lang="en-GB" sz="2000" dirty="0">
              <a:solidFill>
                <a:srgbClr val="000000"/>
              </a:solidFill>
              <a:latin typeface="Twinkl" panose="02000000000000000000" pitchFamily="2" charset="0"/>
              <a:ea typeface="Arial" panose="020B0604020202020204" pitchFamily="34" charset="0"/>
            </a:endParaRPr>
          </a:p>
        </p:txBody>
      </p:sp>
      <p:pic>
        <p:nvPicPr>
          <p:cNvPr id="8" name="Picture 7">
            <a:extLst>
              <a:ext uri="{FF2B5EF4-FFF2-40B4-BE49-F238E27FC236}">
                <a16:creationId xmlns:a16="http://schemas.microsoft.com/office/drawing/2014/main" id="{7255B158-16C3-994B-B900-FB0521F91B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39388" y="5310080"/>
            <a:ext cx="993677" cy="1020205"/>
          </a:xfrm>
          <a:prstGeom prst="rect">
            <a:avLst/>
          </a:prstGeom>
          <a:noFill/>
          <a:ln w="76200" cmpd="sng">
            <a:solidFill>
              <a:srgbClr val="FFC000"/>
            </a:solidFill>
            <a:miter lim="800000"/>
            <a:headEnd/>
            <a:tailEnd/>
          </a:ln>
          <a:effectLst/>
        </p:spPr>
      </p:pic>
    </p:spTree>
    <p:extLst>
      <p:ext uri="{BB962C8B-B14F-4D97-AF65-F5344CB8AC3E}">
        <p14:creationId xmlns:p14="http://schemas.microsoft.com/office/powerpoint/2010/main" val="3224132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4626" y="112925"/>
            <a:ext cx="4572085" cy="646331"/>
          </a:xfrm>
          <a:prstGeom prst="rect">
            <a:avLst/>
          </a:prstGeom>
          <a:noFill/>
        </p:spPr>
        <p:txBody>
          <a:bodyPr wrap="none" lIns="91440" tIns="45720" rIns="91440" bIns="45720">
            <a:spAutoFit/>
          </a:bodyPr>
          <a:lstStyle/>
          <a:p>
            <a:pPr algn="ctr"/>
            <a:r>
              <a:rPr lang="en-GB" sz="3600" dirty="0" smtClean="0">
                <a:ln w="0"/>
                <a:solidFill>
                  <a:schemeClr val="accent1"/>
                </a:solidFill>
                <a:effectLst>
                  <a:outerShdw blurRad="38100" dist="25400" dir="5400000" algn="ctr" rotWithShape="0">
                    <a:srgbClr val="6E747A">
                      <a:alpha val="43000"/>
                    </a:srgbClr>
                  </a:outerShdw>
                </a:effectLst>
                <a:latin typeface="Twinkl" panose="02000000000000000000" pitchFamily="2" charset="0"/>
              </a:rPr>
              <a:t>Cross-curricular links</a:t>
            </a:r>
            <a:endParaRPr lang="en-GB" sz="3600" dirty="0">
              <a:ln w="0"/>
              <a:solidFill>
                <a:schemeClr val="accent1"/>
              </a:solidFill>
              <a:effectLst>
                <a:outerShdw blurRad="38100" dist="25400" dir="5400000" algn="ctr" rotWithShape="0">
                  <a:srgbClr val="6E747A">
                    <a:alpha val="43000"/>
                  </a:srgbClr>
                </a:outerShdw>
              </a:effectLst>
              <a:latin typeface="Twinkl" panose="02000000000000000000" pitchFamily="2" charset="0"/>
            </a:endParaRPr>
          </a:p>
        </p:txBody>
      </p:sp>
      <p:sp>
        <p:nvSpPr>
          <p:cNvPr id="7" name="TextBox 6"/>
          <p:cNvSpPr txBox="1"/>
          <p:nvPr/>
        </p:nvSpPr>
        <p:spPr>
          <a:xfrm>
            <a:off x="815546" y="963827"/>
            <a:ext cx="8779475" cy="2954655"/>
          </a:xfrm>
          <a:prstGeom prst="rect">
            <a:avLst/>
          </a:prstGeom>
          <a:noFill/>
        </p:spPr>
        <p:txBody>
          <a:bodyPr wrap="square" rtlCol="0">
            <a:spAutoFit/>
          </a:bodyPr>
          <a:lstStyle/>
          <a:p>
            <a:r>
              <a:rPr lang="en-GB" sz="2400" dirty="0" smtClean="0">
                <a:solidFill>
                  <a:srgbClr val="002060"/>
                </a:solidFill>
                <a:latin typeface="Twinkl" panose="02000000000000000000" pitchFamily="2" charset="0"/>
              </a:rPr>
              <a:t>The Emmanuel project includes many cross-curricular links. </a:t>
            </a:r>
          </a:p>
          <a:p>
            <a:endParaRPr lang="en-GB" sz="2400" dirty="0">
              <a:solidFill>
                <a:srgbClr val="002060"/>
              </a:solidFill>
              <a:latin typeface="Twinkl" panose="02000000000000000000" pitchFamily="2" charset="0"/>
            </a:endParaRPr>
          </a:p>
          <a:p>
            <a:r>
              <a:rPr lang="en-GB" sz="2400" dirty="0" smtClean="0">
                <a:solidFill>
                  <a:srgbClr val="002060"/>
                </a:solidFill>
                <a:latin typeface="Twinkl" panose="02000000000000000000" pitchFamily="2" charset="0"/>
              </a:rPr>
              <a:t>Many are made through the use of Drama, Art, Design technology and English reading and writing.</a:t>
            </a:r>
          </a:p>
          <a:p>
            <a:endParaRPr lang="en-GB" sz="2400" dirty="0">
              <a:solidFill>
                <a:srgbClr val="002060"/>
              </a:solidFill>
              <a:latin typeface="Twinkl" panose="02000000000000000000" pitchFamily="2" charset="0"/>
            </a:endParaRPr>
          </a:p>
          <a:p>
            <a:r>
              <a:rPr lang="en-GB" sz="2400" dirty="0" smtClean="0">
                <a:solidFill>
                  <a:srgbClr val="002060"/>
                </a:solidFill>
                <a:latin typeface="Twinkl" panose="02000000000000000000" pitchFamily="2" charset="0"/>
              </a:rPr>
              <a:t>At TSM we are finding ways to allow our children to focus on the Big Question in many different ways. </a:t>
            </a:r>
            <a:endParaRPr lang="en-GB" sz="2400" dirty="0">
              <a:solidFill>
                <a:srgbClr val="002060"/>
              </a:solidFill>
              <a:latin typeface="Twinkl" panose="02000000000000000000" pitchFamily="2" charset="0"/>
            </a:endParaRPr>
          </a:p>
          <a:p>
            <a:endParaRPr lang="en-GB" dirty="0"/>
          </a:p>
        </p:txBody>
      </p:sp>
    </p:spTree>
    <p:extLst>
      <p:ext uri="{BB962C8B-B14F-4D97-AF65-F5344CB8AC3E}">
        <p14:creationId xmlns:p14="http://schemas.microsoft.com/office/powerpoint/2010/main" val="2645200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69115" y="112925"/>
            <a:ext cx="1483098" cy="646331"/>
          </a:xfrm>
          <a:prstGeom prst="rect">
            <a:avLst/>
          </a:prstGeom>
          <a:noFill/>
        </p:spPr>
        <p:txBody>
          <a:bodyPr wrap="none" lIns="91440" tIns="45720" rIns="91440" bIns="45720">
            <a:spAutoFit/>
          </a:bodyPr>
          <a:lstStyle/>
          <a:p>
            <a:pPr algn="ctr"/>
            <a:r>
              <a:rPr lang="en-GB" sz="3600" dirty="0" smtClean="0">
                <a:ln w="0"/>
                <a:solidFill>
                  <a:schemeClr val="accent1"/>
                </a:solidFill>
                <a:effectLst>
                  <a:outerShdw blurRad="38100" dist="25400" dir="5400000" algn="ctr" rotWithShape="0">
                    <a:srgbClr val="6E747A">
                      <a:alpha val="43000"/>
                    </a:srgbClr>
                  </a:outerShdw>
                </a:effectLst>
              </a:rPr>
              <a:t>Impact</a:t>
            </a:r>
            <a:endParaRPr lang="en-GB" sz="3600" dirty="0">
              <a:ln w="0"/>
              <a:solidFill>
                <a:schemeClr val="accent1"/>
              </a:solidFill>
              <a:effectLst>
                <a:outerShdw blurRad="38100" dist="25400" dir="5400000" algn="ctr" rotWithShape="0">
                  <a:srgbClr val="6E747A">
                    <a:alpha val="43000"/>
                  </a:srgbClr>
                </a:outerShdw>
              </a:effectLst>
            </a:endParaRPr>
          </a:p>
        </p:txBody>
      </p:sp>
      <p:sp>
        <p:nvSpPr>
          <p:cNvPr id="6" name="TextBox 5"/>
          <p:cNvSpPr txBox="1"/>
          <p:nvPr/>
        </p:nvSpPr>
        <p:spPr>
          <a:xfrm>
            <a:off x="815546" y="963827"/>
            <a:ext cx="8779475" cy="4062651"/>
          </a:xfrm>
          <a:prstGeom prst="rect">
            <a:avLst/>
          </a:prstGeom>
          <a:noFill/>
        </p:spPr>
        <p:txBody>
          <a:bodyPr wrap="square" rtlCol="0">
            <a:spAutoFit/>
          </a:bodyPr>
          <a:lstStyle/>
          <a:p>
            <a:r>
              <a:rPr lang="en-GB" sz="2400" dirty="0" smtClean="0">
                <a:solidFill>
                  <a:srgbClr val="002060"/>
                </a:solidFill>
                <a:latin typeface="Twinkl" panose="02000000000000000000" pitchFamily="2" charset="0"/>
              </a:rPr>
              <a:t>Our RE planning and teaching will allow pupils to become increasingly aware of other’s worldviews and how these may change over time.</a:t>
            </a:r>
          </a:p>
          <a:p>
            <a:endParaRPr lang="en-GB" sz="2400" dirty="0">
              <a:solidFill>
                <a:srgbClr val="002060"/>
              </a:solidFill>
              <a:latin typeface="Twinkl" panose="02000000000000000000" pitchFamily="2" charset="0"/>
            </a:endParaRPr>
          </a:p>
          <a:p>
            <a:r>
              <a:rPr lang="en-GB" sz="2400" dirty="0" smtClean="0">
                <a:solidFill>
                  <a:srgbClr val="002060"/>
                </a:solidFill>
                <a:latin typeface="Twinkl" panose="02000000000000000000" pitchFamily="2" charset="0"/>
              </a:rPr>
              <a:t>By following the                                               we are allowing time for our pupils to develop their own thoughts and beliefs. </a:t>
            </a:r>
            <a:endParaRPr lang="en-GB" sz="2400" dirty="0">
              <a:solidFill>
                <a:srgbClr val="002060"/>
              </a:solidFill>
              <a:latin typeface="Twinkl" panose="02000000000000000000" pitchFamily="2" charset="0"/>
            </a:endParaRPr>
          </a:p>
          <a:p>
            <a:endParaRPr lang="en-GB" sz="2400" dirty="0">
              <a:solidFill>
                <a:srgbClr val="002060"/>
              </a:solidFill>
              <a:latin typeface="Twinkl" panose="02000000000000000000" pitchFamily="2" charset="0"/>
            </a:endParaRPr>
          </a:p>
          <a:p>
            <a:r>
              <a:rPr lang="en-GB" sz="2400" dirty="0" smtClean="0">
                <a:solidFill>
                  <a:srgbClr val="002060"/>
                </a:solidFill>
                <a:latin typeface="Twinkl" panose="02000000000000000000" pitchFamily="2" charset="0"/>
              </a:rPr>
              <a:t>Developing an understanding and respect for diversity will help our pupils to grow and develop for the future.</a:t>
            </a:r>
            <a:endParaRPr lang="en-GB" sz="2400" dirty="0">
              <a:solidFill>
                <a:srgbClr val="002060"/>
              </a:solidFill>
              <a:latin typeface="Twinkl" panose="02000000000000000000" pitchFamily="2" charset="0"/>
            </a:endParaRPr>
          </a:p>
          <a:p>
            <a:endParaRPr lang="en-GB" dirty="0"/>
          </a:p>
        </p:txBody>
      </p:sp>
      <p:pic>
        <p:nvPicPr>
          <p:cNvPr id="2" name="Picture 1"/>
          <p:cNvPicPr>
            <a:picLocks noChangeAspect="1"/>
          </p:cNvPicPr>
          <p:nvPr/>
        </p:nvPicPr>
        <p:blipFill>
          <a:blip r:embed="rId2"/>
          <a:stretch>
            <a:fillRect/>
          </a:stretch>
        </p:blipFill>
        <p:spPr>
          <a:xfrm>
            <a:off x="3169250" y="2411006"/>
            <a:ext cx="4331301" cy="350064"/>
          </a:xfrm>
          <a:prstGeom prst="rect">
            <a:avLst/>
          </a:prstGeom>
        </p:spPr>
      </p:pic>
    </p:spTree>
    <p:extLst>
      <p:ext uri="{BB962C8B-B14F-4D97-AF65-F5344CB8AC3E}">
        <p14:creationId xmlns:p14="http://schemas.microsoft.com/office/powerpoint/2010/main" val="97485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69115" y="112925"/>
            <a:ext cx="1483098" cy="646331"/>
          </a:xfrm>
          <a:prstGeom prst="rect">
            <a:avLst/>
          </a:prstGeom>
          <a:noFill/>
        </p:spPr>
        <p:txBody>
          <a:bodyPr wrap="none" lIns="91440" tIns="45720" rIns="91440" bIns="45720">
            <a:spAutoFit/>
          </a:bodyPr>
          <a:lstStyle/>
          <a:p>
            <a:pPr algn="ctr"/>
            <a:r>
              <a:rPr lang="en-GB" sz="3600" dirty="0" smtClean="0">
                <a:ln w="0"/>
                <a:solidFill>
                  <a:schemeClr val="accent1"/>
                </a:solidFill>
                <a:effectLst>
                  <a:outerShdw blurRad="38100" dist="25400" dir="5400000" algn="ctr" rotWithShape="0">
                    <a:srgbClr val="6E747A">
                      <a:alpha val="43000"/>
                    </a:srgbClr>
                  </a:outerShdw>
                </a:effectLst>
              </a:rPr>
              <a:t>Impact</a:t>
            </a:r>
            <a:endParaRPr lang="en-GB" sz="3600" dirty="0">
              <a:ln w="0"/>
              <a:solidFill>
                <a:schemeClr val="accent1"/>
              </a:solidFill>
              <a:effectLst>
                <a:outerShdw blurRad="38100" dist="25400" dir="5400000" algn="ctr" rotWithShape="0">
                  <a:srgbClr val="6E747A">
                    <a:alpha val="43000"/>
                  </a:srgbClr>
                </a:outerShdw>
              </a:effectLst>
            </a:endParaRPr>
          </a:p>
        </p:txBody>
      </p:sp>
      <p:pic>
        <p:nvPicPr>
          <p:cNvPr id="3" name="Picture 2"/>
          <p:cNvPicPr>
            <a:picLocks noChangeAspect="1"/>
          </p:cNvPicPr>
          <p:nvPr/>
        </p:nvPicPr>
        <p:blipFill>
          <a:blip r:embed="rId2"/>
          <a:stretch>
            <a:fillRect/>
          </a:stretch>
        </p:blipFill>
        <p:spPr>
          <a:xfrm>
            <a:off x="3720606" y="759256"/>
            <a:ext cx="2394766" cy="516890"/>
          </a:xfrm>
          <a:prstGeom prst="rect">
            <a:avLst/>
          </a:prstGeom>
        </p:spPr>
      </p:pic>
      <p:pic>
        <p:nvPicPr>
          <p:cNvPr id="4" name="Picture 3"/>
          <p:cNvPicPr>
            <a:picLocks noChangeAspect="1"/>
          </p:cNvPicPr>
          <p:nvPr/>
        </p:nvPicPr>
        <p:blipFill>
          <a:blip r:embed="rId3"/>
          <a:stretch>
            <a:fillRect/>
          </a:stretch>
        </p:blipFill>
        <p:spPr>
          <a:xfrm>
            <a:off x="1530568" y="2104638"/>
            <a:ext cx="6834442" cy="3406475"/>
          </a:xfrm>
          <a:prstGeom prst="rect">
            <a:avLst/>
          </a:prstGeom>
        </p:spPr>
      </p:pic>
    </p:spTree>
    <p:extLst>
      <p:ext uri="{BB962C8B-B14F-4D97-AF65-F5344CB8AC3E}">
        <p14:creationId xmlns:p14="http://schemas.microsoft.com/office/powerpoint/2010/main" val="29033583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10618</TotalTime>
  <Words>761</Words>
  <Application>Microsoft Office PowerPoint</Application>
  <PresentationFormat>A4 Paper (210x297 mm)</PresentationFormat>
  <Paragraphs>74</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Comic Sans MS</vt:lpstr>
      <vt:lpstr>Poor Richard</vt:lpstr>
      <vt:lpstr>Times New Roman</vt:lpstr>
      <vt:lpstr>Twinkl</vt:lpstr>
      <vt:lpstr>Twinkl Cursive Unlooped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can we use the Learning Gems in RE?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writing it is important that we give the children in our classes the chance to write for different purposes and audiences.  Please could you reflect on your English teaching during the last year (or last few years if online teaching altered your plans) and outline the types of writing completed and any grammar links you made.</dc:title>
  <dc:creator>Microsoft Office User</dc:creator>
  <cp:lastModifiedBy>cthompson</cp:lastModifiedBy>
  <cp:revision>177</cp:revision>
  <cp:lastPrinted>2023-02-24T10:07:23Z</cp:lastPrinted>
  <dcterms:created xsi:type="dcterms:W3CDTF">2021-06-06T10:05:50Z</dcterms:created>
  <dcterms:modified xsi:type="dcterms:W3CDTF">2023-06-27T10:19:11Z</dcterms:modified>
</cp:coreProperties>
</file>