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8" r:id="rId2"/>
    <p:sldId id="294" r:id="rId3"/>
    <p:sldId id="295" r:id="rId4"/>
    <p:sldId id="296" r:id="rId5"/>
    <p:sldId id="298" r:id="rId6"/>
    <p:sldId id="299" r:id="rId7"/>
    <p:sldId id="297" r:id="rId8"/>
    <p:sldId id="300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FFCC"/>
    <a:srgbClr val="FFE18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>
        <p:scale>
          <a:sx n="90" d="100"/>
          <a:sy n="90" d="100"/>
        </p:scale>
        <p:origin x="2184" y="-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0A78D-5E90-43B1-9B0D-63F27897D0CB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EA743-274C-4741-8A1B-A5F7D82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55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C20449C-BED0-4029-AD1A-C7C5C611C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2200" y="1143000"/>
            <a:ext cx="21336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8FA0953-BDCF-4463-97EB-07C3F44A2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4BD0484-472D-4438-B069-612663C46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403AA1-EF27-47B1-A0CF-54935BEDD611}" type="slidenum">
              <a:rPr lang="en-US" altLang="en-US" sz="12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5204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C20449C-BED0-4029-AD1A-C7C5C611C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2200" y="1143000"/>
            <a:ext cx="21336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8FA0953-BDCF-4463-97EB-07C3F44A2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4BD0484-472D-4438-B069-612663C46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403AA1-EF27-47B1-A0CF-54935BEDD611}" type="slidenum">
              <a:rPr lang="en-US" altLang="en-US" sz="12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3868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C20449C-BED0-4029-AD1A-C7C5C611C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2200" y="1143000"/>
            <a:ext cx="21336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8FA0953-BDCF-4463-97EB-07C3F44A2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4BD0484-472D-4438-B069-612663C46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403AA1-EF27-47B1-A0CF-54935BEDD611}" type="slidenum">
              <a:rPr lang="en-US" altLang="en-US" sz="12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22849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C20449C-BED0-4029-AD1A-C7C5C611C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2200" y="1143000"/>
            <a:ext cx="21336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8FA0953-BDCF-4463-97EB-07C3F44A2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4BD0484-472D-4438-B069-612663C46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403AA1-EF27-47B1-A0CF-54935BEDD611}" type="slidenum">
              <a:rPr lang="en-US" altLang="en-US" sz="12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36698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C20449C-BED0-4029-AD1A-C7C5C611C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2200" y="1143000"/>
            <a:ext cx="21336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8FA0953-BDCF-4463-97EB-07C3F44A2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4BD0484-472D-4438-B069-612663C46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403AA1-EF27-47B1-A0CF-54935BEDD611}" type="slidenum">
              <a:rPr lang="en-US" altLang="en-US" sz="12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66671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C20449C-BED0-4029-AD1A-C7C5C611C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2200" y="1143000"/>
            <a:ext cx="21336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8FA0953-BDCF-4463-97EB-07C3F44A2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4BD0484-472D-4438-B069-612663C46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403AA1-EF27-47B1-A0CF-54935BEDD611}" type="slidenum">
              <a:rPr lang="en-US" altLang="en-US" sz="12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21016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C20449C-BED0-4029-AD1A-C7C5C611C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2200" y="1143000"/>
            <a:ext cx="21336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8FA0953-BDCF-4463-97EB-07C3F44A2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863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4BD0484-472D-4438-B069-612663C46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 defTabSz="1095375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403AA1-EF27-47B1-A0CF-54935BEDD611}" type="slidenum">
              <a:rPr lang="en-US" altLang="en-US" sz="12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2895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9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83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0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7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1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9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9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23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15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0F20-7BA7-4F9F-B1C9-508BE6257A60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B099-6DEF-4662-B237-2125620FF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7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file:////var/folders/45/gwdlx07d59jdqln881ql4s340000gn/T/com.microsoft.Word/WebArchiveCopyPasteTempFiles/8903781_orig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AB6B88-C219-719D-9DB3-73B6C99A2D13}"/>
              </a:ext>
            </a:extLst>
          </p:cNvPr>
          <p:cNvSpPr/>
          <p:nvPr/>
        </p:nvSpPr>
        <p:spPr>
          <a:xfrm>
            <a:off x="401451" y="1319399"/>
            <a:ext cx="6266389" cy="1121462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inkl" panose="02000000000000000000" pitchFamily="2" charset="0"/>
              </a:rPr>
              <a:t>Religious Education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winkl" panose="02000000000000000000" pitchFamily="2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inkl" panose="02000000000000000000" pitchFamily="2" charset="0"/>
              </a:rPr>
              <a:t>Progression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inkl" panose="02000000000000000000" pitchFamily="2" charset="0"/>
              </a:rPr>
              <a:t>Pathways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444C2E-359F-C82D-02C5-2B0D35EA6C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114" y="205897"/>
            <a:ext cx="944936" cy="936625"/>
          </a:xfrm>
          <a:prstGeom prst="rect">
            <a:avLst/>
          </a:prstGeom>
          <a:noFill/>
          <a:ln w="76200" cmpd="sng">
            <a:solidFill>
              <a:srgbClr val="FFC000"/>
            </a:solidFill>
            <a:miter lim="800000"/>
            <a:headEnd/>
            <a:tailEnd/>
          </a:ln>
          <a:effectLst/>
        </p:spPr>
      </p:pic>
      <p:pic>
        <p:nvPicPr>
          <p:cNvPr id="6" name="Picture 5" descr="Picture">
            <a:extLst>
              <a:ext uri="{FF2B5EF4-FFF2-40B4-BE49-F238E27FC236}">
                <a16:creationId xmlns:a16="http://schemas.microsoft.com/office/drawing/2014/main" id="{978C26BB-DD81-BA4C-B457-55735D82E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8151740"/>
            <a:ext cx="62611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7837" y="3148012"/>
            <a:ext cx="336232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52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25011" y="4325003"/>
            <a:ext cx="3281051" cy="398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24655" y="2965422"/>
            <a:ext cx="3272582" cy="386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5079555" y="1397823"/>
            <a:ext cx="472479" cy="50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C6DDF595-D873-4C5D-8B2A-737FB2A9DC52}"/>
              </a:ext>
            </a:extLst>
          </p:cNvPr>
          <p:cNvSpPr/>
          <p:nvPr/>
        </p:nvSpPr>
        <p:spPr>
          <a:xfrm>
            <a:off x="3267199" y="7448222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F903ED0-2D89-45B3-8F7E-AB1BF9335DD8}"/>
              </a:ext>
            </a:extLst>
          </p:cNvPr>
          <p:cNvSpPr/>
          <p:nvPr/>
        </p:nvSpPr>
        <p:spPr>
          <a:xfrm>
            <a:off x="4523279" y="5976407"/>
            <a:ext cx="147092" cy="49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6364EE18-0A1B-4236-BD4A-85CDAA65F743}"/>
              </a:ext>
            </a:extLst>
          </p:cNvPr>
          <p:cNvSpPr/>
          <p:nvPr/>
        </p:nvSpPr>
        <p:spPr>
          <a:xfrm>
            <a:off x="2670806" y="6189467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9A630C-F87B-492F-B1D7-B6706014B159}"/>
              </a:ext>
            </a:extLst>
          </p:cNvPr>
          <p:cNvSpPr/>
          <p:nvPr/>
        </p:nvSpPr>
        <p:spPr>
          <a:xfrm>
            <a:off x="5093372" y="5028099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15A90BD2-6EA3-49A1-8D44-203FA4BAABBE}"/>
              </a:ext>
            </a:extLst>
          </p:cNvPr>
          <p:cNvSpPr/>
          <p:nvPr/>
        </p:nvSpPr>
        <p:spPr>
          <a:xfrm>
            <a:off x="1895674" y="3782502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4456" name="Rectangle 67">
            <a:extLst>
              <a:ext uri="{FF2B5EF4-FFF2-40B4-BE49-F238E27FC236}">
                <a16:creationId xmlns:a16="http://schemas.microsoft.com/office/drawing/2014/main" id="{3E9B9E07-DC45-4F08-B72F-E146BB0D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752" y="5522649"/>
            <a:ext cx="763988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49">
                <a:latin typeface="Arial" panose="020B0604020202020204" pitchFamily="34" charset="0"/>
              </a:rPr>
              <a:t>.</a:t>
            </a:r>
            <a:endParaRPr lang="en-GB" altLang="en-US" sz="449"/>
          </a:p>
        </p:txBody>
      </p:sp>
      <p:sp>
        <p:nvSpPr>
          <p:cNvPr id="14458" name="TextBox 95">
            <a:extLst>
              <a:ext uri="{FF2B5EF4-FFF2-40B4-BE49-F238E27FC236}">
                <a16:creationId xmlns:a16="http://schemas.microsoft.com/office/drawing/2014/main" id="{C8BDFB5F-34C5-44EE-8FF1-3E8F1C46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07" y="4923582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7030A0"/>
                </a:solidFill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4460" name="TextBox 95">
            <a:extLst>
              <a:ext uri="{FF2B5EF4-FFF2-40B4-BE49-F238E27FC236}">
                <a16:creationId xmlns:a16="http://schemas.microsoft.com/office/drawing/2014/main" id="{C717C525-AE99-4DE9-8464-89631738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819" y="4773487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FF0000"/>
                </a:solidFill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03C76F1-44C3-4518-A1B9-BB282691755F}"/>
              </a:ext>
            </a:extLst>
          </p:cNvPr>
          <p:cNvSpPr/>
          <p:nvPr/>
        </p:nvSpPr>
        <p:spPr>
          <a:xfrm>
            <a:off x="1856896" y="8664185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7336FEC-C8A1-4BC8-9C94-447C12757A96}"/>
              </a:ext>
            </a:extLst>
          </p:cNvPr>
          <p:cNvSpPr/>
          <p:nvPr/>
        </p:nvSpPr>
        <p:spPr>
          <a:xfrm>
            <a:off x="2378664" y="4207531"/>
            <a:ext cx="2117733" cy="557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75" dirty="0">
              <a:solidFill>
                <a:srgbClr val="FF0000"/>
              </a:solidFill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270675" y="1641606"/>
            <a:ext cx="1979726" cy="148552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F0E38D3-DD30-4852-AF84-3811B9C1992C}"/>
              </a:ext>
            </a:extLst>
          </p:cNvPr>
          <p:cNvSpPr/>
          <p:nvPr/>
        </p:nvSpPr>
        <p:spPr>
          <a:xfrm>
            <a:off x="2024656" y="1416813"/>
            <a:ext cx="3272582" cy="3909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3" name="Block Arc 52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307435" y="334885"/>
            <a:ext cx="1438000" cy="1521832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790128-783C-4A42-A53C-3C389A826938}"/>
              </a:ext>
            </a:extLst>
          </p:cNvPr>
          <p:cNvSpPr/>
          <p:nvPr/>
        </p:nvSpPr>
        <p:spPr>
          <a:xfrm>
            <a:off x="1964722" y="5503227"/>
            <a:ext cx="3272582" cy="403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968F11-544A-4269-A8CC-372AACF17E51}"/>
              </a:ext>
            </a:extLst>
          </p:cNvPr>
          <p:cNvSpPr/>
          <p:nvPr/>
        </p:nvSpPr>
        <p:spPr>
          <a:xfrm>
            <a:off x="1978795" y="6856440"/>
            <a:ext cx="4236268" cy="390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pic>
        <p:nvPicPr>
          <p:cNvPr id="1032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0" y="14880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0" descr="Arrow Left Icon 2745">
            <a:extLst>
              <a:ext uri="{FF2B5EF4-FFF2-40B4-BE49-F238E27FC236}">
                <a16:creationId xmlns:a16="http://schemas.microsoft.com/office/drawing/2014/main" id="{18C958F7-4644-4CA4-8A63-37B6E5AA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39637">
            <a:off x="1504731" y="55049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E3D3499-6B6C-419C-BB12-C0A6D169B7C3}"/>
              </a:ext>
            </a:extLst>
          </p:cNvPr>
          <p:cNvSpPr/>
          <p:nvPr/>
        </p:nvSpPr>
        <p:spPr>
          <a:xfrm rot="5400000">
            <a:off x="6171249" y="6685790"/>
            <a:ext cx="769312" cy="67975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4" name="Block Arc 63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34386" y="3160091"/>
            <a:ext cx="1765435" cy="1376097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5" name="Block Arc 64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388605" y="4349081"/>
            <a:ext cx="1724292" cy="137206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05609" y="5673705"/>
            <a:ext cx="1744371" cy="1395834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pic>
        <p:nvPicPr>
          <p:cNvPr id="67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19" y="2954470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3372" y="1337865"/>
            <a:ext cx="300325" cy="3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39" y="4303103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281" y="5517852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9870">
            <a:off x="1622026" y="684850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: Rounded Corners 1">
            <a:extLst>
              <a:ext uri="{FF2B5EF4-FFF2-40B4-BE49-F238E27FC236}">
                <a16:creationId xmlns:a16="http://schemas.microsoft.com/office/drawing/2014/main" id="{9922B56B-FC81-4B4E-AB4F-96B97CB48FC5}"/>
              </a:ext>
            </a:extLst>
          </p:cNvPr>
          <p:cNvSpPr/>
          <p:nvPr/>
        </p:nvSpPr>
        <p:spPr>
          <a:xfrm>
            <a:off x="475583" y="838583"/>
            <a:ext cx="789936" cy="2051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 smtClean="0">
                <a:solidFill>
                  <a:schemeClr val="tx1"/>
                </a:solidFill>
              </a:rPr>
              <a:t>Reception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423" y="1126026"/>
            <a:ext cx="2269050" cy="1569660"/>
          </a:xfrm>
          <a:prstGeom prst="rect">
            <a:avLst/>
          </a:prstGeom>
          <a:solidFill>
            <a:srgbClr val="FFE181"/>
          </a:solidFill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Explore the Creation story,  Harvest at church and explore God’s name being precious to Christians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Explore the nativity </a:t>
            </a:r>
            <a:r>
              <a:rPr lang="en-GB" sz="800" dirty="0" smtClean="0"/>
              <a:t>story, Christmas </a:t>
            </a:r>
            <a:r>
              <a:rPr lang="en-GB" sz="800" dirty="0"/>
              <a:t>at church and he giving of presents at Christmas. </a:t>
            </a:r>
            <a:endParaRPr lang="en-GB" sz="800" dirty="0" smtClean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E</a:t>
            </a:r>
            <a:r>
              <a:rPr lang="en-GB" sz="800" dirty="0"/>
              <a:t>xplore the </a:t>
            </a:r>
            <a:r>
              <a:rPr lang="en-GB" sz="800" dirty="0" smtClean="0"/>
              <a:t>idea of Easter and how we can help others, including the symbols for Easter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Explore the idea of what makes us all unique and how we can care for our world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621994" y="453967"/>
            <a:ext cx="3063995" cy="163121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R</a:t>
            </a:r>
            <a:r>
              <a:rPr lang="en-GB" sz="800" dirty="0" smtClean="0"/>
              <a:t>ecall </a:t>
            </a:r>
            <a:r>
              <a:rPr lang="en-GB" sz="800" dirty="0"/>
              <a:t>a church song that makes everyone feel </a:t>
            </a:r>
            <a:r>
              <a:rPr lang="en-GB" sz="800" dirty="0" smtClean="0"/>
              <a:t>welcome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Remember some of the events which happen at a baby’s </a:t>
            </a:r>
            <a:r>
              <a:rPr lang="en-GB" sz="800" dirty="0" smtClean="0"/>
              <a:t>baptism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Recall some of the ways Christians help each </a:t>
            </a:r>
            <a:r>
              <a:rPr lang="en-GB" sz="800" dirty="0" smtClean="0"/>
              <a:t>other#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Remember the parable of the Lost sheep and begin to explain what it means to </a:t>
            </a:r>
            <a:r>
              <a:rPr lang="en-GB" sz="800" dirty="0" smtClean="0"/>
              <a:t>Christians</a:t>
            </a:r>
          </a:p>
          <a:p>
            <a:pPr marL="342900" lvl="0" indent="-342900" algn="r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Recall </a:t>
            </a:r>
            <a:r>
              <a:rPr lang="en-GB" sz="800" dirty="0"/>
              <a:t>some of the ways parables are shared e.g. </a:t>
            </a:r>
            <a:r>
              <a:rPr lang="en-GB" sz="800" dirty="0" smtClean="0"/>
              <a:t>stained</a:t>
            </a:r>
          </a:p>
          <a:p>
            <a:pPr lvl="0" algn="r">
              <a:lnSpc>
                <a:spcPts val="1205"/>
              </a:lnSpc>
              <a:spcAft>
                <a:spcPts val="0"/>
              </a:spcAft>
            </a:pPr>
            <a:r>
              <a:rPr lang="en-GB" sz="800" dirty="0" smtClean="0"/>
              <a:t>glass </a:t>
            </a:r>
            <a:r>
              <a:rPr lang="en-GB" sz="800" dirty="0" smtClean="0"/>
              <a:t>windows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Recall </a:t>
            </a:r>
            <a:r>
              <a:rPr lang="en-GB" sz="800" dirty="0"/>
              <a:t>that Jesus taught people how to pray in a special prayer called The Lord’s Prayer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264308" y="2676693"/>
            <a:ext cx="3574392" cy="1323439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800" dirty="0"/>
              <a:t>etell the Easter story.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800" dirty="0"/>
              <a:t>ecognise things a Christian is doing at an Easter service at church.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Understand Easter eggs as a symbol for remembering </a:t>
            </a:r>
            <a:r>
              <a:rPr lang="en-GB" sz="800" dirty="0" smtClean="0"/>
              <a:t>Jesus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800" dirty="0"/>
              <a:t>xplore the story of Jesus and Zacchaeus.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800" dirty="0"/>
              <a:t>now people follow Jesus because of the stories told about him in the </a:t>
            </a:r>
            <a:r>
              <a:rPr lang="en-GB" sz="800" dirty="0" smtClean="0"/>
              <a:t>Bible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800" dirty="0"/>
              <a:t>xplore why a Christian follows Jesus by asking suitable questions.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Explore the different parables about Jesus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29446" y="3374232"/>
            <a:ext cx="3033549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T</a:t>
            </a:r>
            <a:r>
              <a:rPr lang="en-GB" sz="800" dirty="0" smtClean="0"/>
              <a:t>ell the story of the prodigal son and explain what is means to a Christian.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Explain the role of confession for some Christians around the world.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Understanding the Christian call to be a peacemaker e.g. Desmond Tutu. </a:t>
            </a:r>
            <a:endParaRPr lang="en-GB" sz="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56518" y="5023487"/>
            <a:ext cx="2674358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U</a:t>
            </a:r>
            <a:r>
              <a:rPr lang="en-GB" sz="800" dirty="0"/>
              <a:t>se a Bible to find chapter and verse where Jesus helps, saves or heals.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sz="800" dirty="0"/>
              <a:t>ive examples of different worship songs and what they celebrate about God and Jesus as Saviour of the world.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 </a:t>
            </a:r>
            <a:r>
              <a:rPr lang="en-GB" sz="800" dirty="0"/>
              <a:t>Explore the Salvation Army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7231" y="6197275"/>
            <a:ext cx="326077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b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E</a:t>
            </a:r>
            <a:r>
              <a:rPr lang="en-GB" sz="800" dirty="0"/>
              <a:t>xplore the witness to the resurrection accounts in the Gospel.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</a:t>
            </a:r>
            <a:r>
              <a:rPr lang="en-GB" sz="800" dirty="0"/>
              <a:t>nderstanding why Easter services are </a:t>
            </a:r>
            <a:r>
              <a:rPr lang="en-GB" sz="800" dirty="0" smtClean="0"/>
              <a:t>celebratory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Exploring </a:t>
            </a:r>
            <a:r>
              <a:rPr lang="en-GB" sz="800" dirty="0"/>
              <a:t>Christian funerals and the belief in the afterlife</a:t>
            </a:r>
            <a:r>
              <a:rPr lang="en-GB" sz="800" dirty="0" smtClean="0"/>
              <a:t>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Exploring the symbols and importance of the Eucharist</a:t>
            </a:r>
            <a:r>
              <a:rPr lang="en-GB" sz="800" dirty="0" smtClean="0"/>
              <a:t> </a:t>
            </a:r>
            <a:endParaRPr lang="en-GB" sz="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225D9E8C-8095-1888-AA6C-D86DCE515DA0}"/>
              </a:ext>
            </a:extLst>
          </p:cNvPr>
          <p:cNvSpPr/>
          <p:nvPr/>
        </p:nvSpPr>
        <p:spPr>
          <a:xfrm>
            <a:off x="5602198" y="22546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1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CDFED87B-A340-53DF-770A-626780A2B2B0}"/>
              </a:ext>
            </a:extLst>
          </p:cNvPr>
          <p:cNvSpPr/>
          <p:nvPr/>
        </p:nvSpPr>
        <p:spPr>
          <a:xfrm>
            <a:off x="3783327" y="218690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2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">
            <a:extLst>
              <a:ext uri="{FF2B5EF4-FFF2-40B4-BE49-F238E27FC236}">
                <a16:creationId xmlns:a16="http://schemas.microsoft.com/office/drawing/2014/main" id="{3E1F2A21-B44D-24F9-C00E-70BB0CC24D4B}"/>
              </a:ext>
            </a:extLst>
          </p:cNvPr>
          <p:cNvSpPr/>
          <p:nvPr/>
        </p:nvSpPr>
        <p:spPr>
          <a:xfrm>
            <a:off x="795070" y="2772697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3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">
            <a:extLst>
              <a:ext uri="{FF2B5EF4-FFF2-40B4-BE49-F238E27FC236}">
                <a16:creationId xmlns:a16="http://schemas.microsoft.com/office/drawing/2014/main" id="{CDBA7329-3B48-C9F0-2D3F-25AFAC1A52DD}"/>
              </a:ext>
            </a:extLst>
          </p:cNvPr>
          <p:cNvSpPr/>
          <p:nvPr/>
        </p:nvSpPr>
        <p:spPr>
          <a:xfrm>
            <a:off x="5041071" y="4240338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4 </a:t>
            </a:r>
            <a:endParaRPr lang="en-GB" sz="894" dirty="0">
              <a:solidFill>
                <a:schemeClr val="tx1"/>
              </a:solidFill>
            </a:endParaRPr>
          </a:p>
        </p:txBody>
      </p:sp>
      <p:pic>
        <p:nvPicPr>
          <p:cNvPr id="15" name="Picture 10" descr="Arrow Left Icon 2745">
            <a:extLst>
              <a:ext uri="{FF2B5EF4-FFF2-40B4-BE49-F238E27FC236}">
                <a16:creationId xmlns:a16="http://schemas.microsoft.com/office/drawing/2014/main" id="{7C4FACA1-F12D-EEF8-CAE6-B5BB680B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2820" y="68106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1133566" y="590711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5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C7A5F-F663-26D3-F8D4-DC64E67D4FA1}"/>
              </a:ext>
            </a:extLst>
          </p:cNvPr>
          <p:cNvSpPr txBox="1"/>
          <p:nvPr/>
        </p:nvSpPr>
        <p:spPr>
          <a:xfrm>
            <a:off x="189671" y="21198"/>
            <a:ext cx="298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winkl" panose="02000000000000000000" pitchFamily="2" charset="0"/>
              </a:rPr>
              <a:t>Explore Christianity</a:t>
            </a:r>
            <a:r>
              <a:rPr lang="en-US" dirty="0" smtClean="0">
                <a:latin typeface="Twinkl Cursive Unlooped" panose="02000000000000000000" pitchFamily="2" charset="77"/>
              </a:rPr>
              <a:t>….</a:t>
            </a:r>
            <a:endParaRPr lang="en-US" dirty="0">
              <a:latin typeface="Twinkl Cursive Unlooped" panose="02000000000000000000" pitchFamily="2" charset="77"/>
            </a:endParaRPr>
          </a:p>
        </p:txBody>
      </p:sp>
      <p:sp>
        <p:nvSpPr>
          <p:cNvPr id="54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4517775" y="7461936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6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49170" y="7928244"/>
            <a:ext cx="3260770" cy="13234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800" dirty="0"/>
              <a:t>ticulate teachings from the Gospels and explain how these are good news for </a:t>
            </a:r>
            <a:r>
              <a:rPr lang="en-GB" sz="800" dirty="0" smtClean="0"/>
              <a:t>Christians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and compare what may happen in a church when the Gospels are read</a:t>
            </a:r>
            <a:r>
              <a:rPr lang="en-GB" sz="800" dirty="0" smtClean="0"/>
              <a:t>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800" dirty="0"/>
              <a:t>xplore how Jesus’ teaching affect Christians in their daily lives and why the words hold authority for them.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Explore how the resurrection might change how Christians view life and death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17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25011" y="4325003"/>
            <a:ext cx="3281051" cy="398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24655" y="2965422"/>
            <a:ext cx="3272582" cy="386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5079555" y="1397823"/>
            <a:ext cx="472479" cy="50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C6DDF595-D873-4C5D-8B2A-737FB2A9DC52}"/>
              </a:ext>
            </a:extLst>
          </p:cNvPr>
          <p:cNvSpPr/>
          <p:nvPr/>
        </p:nvSpPr>
        <p:spPr>
          <a:xfrm>
            <a:off x="3267199" y="7448222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F903ED0-2D89-45B3-8F7E-AB1BF9335DD8}"/>
              </a:ext>
            </a:extLst>
          </p:cNvPr>
          <p:cNvSpPr/>
          <p:nvPr/>
        </p:nvSpPr>
        <p:spPr>
          <a:xfrm>
            <a:off x="4523279" y="5976407"/>
            <a:ext cx="147092" cy="49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6364EE18-0A1B-4236-BD4A-85CDAA65F743}"/>
              </a:ext>
            </a:extLst>
          </p:cNvPr>
          <p:cNvSpPr/>
          <p:nvPr/>
        </p:nvSpPr>
        <p:spPr>
          <a:xfrm>
            <a:off x="2670806" y="6189467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9A630C-F87B-492F-B1D7-B6706014B159}"/>
              </a:ext>
            </a:extLst>
          </p:cNvPr>
          <p:cNvSpPr/>
          <p:nvPr/>
        </p:nvSpPr>
        <p:spPr>
          <a:xfrm>
            <a:off x="5093372" y="5028099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15A90BD2-6EA3-49A1-8D44-203FA4BAABBE}"/>
              </a:ext>
            </a:extLst>
          </p:cNvPr>
          <p:cNvSpPr/>
          <p:nvPr/>
        </p:nvSpPr>
        <p:spPr>
          <a:xfrm>
            <a:off x="1895674" y="3782502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4456" name="Rectangle 67">
            <a:extLst>
              <a:ext uri="{FF2B5EF4-FFF2-40B4-BE49-F238E27FC236}">
                <a16:creationId xmlns:a16="http://schemas.microsoft.com/office/drawing/2014/main" id="{3E9B9E07-DC45-4F08-B72F-E146BB0D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752" y="5522649"/>
            <a:ext cx="763988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49">
                <a:latin typeface="Arial" panose="020B0604020202020204" pitchFamily="34" charset="0"/>
              </a:rPr>
              <a:t>.</a:t>
            </a:r>
            <a:endParaRPr lang="en-GB" altLang="en-US" sz="449"/>
          </a:p>
        </p:txBody>
      </p:sp>
      <p:sp>
        <p:nvSpPr>
          <p:cNvPr id="14458" name="TextBox 95">
            <a:extLst>
              <a:ext uri="{FF2B5EF4-FFF2-40B4-BE49-F238E27FC236}">
                <a16:creationId xmlns:a16="http://schemas.microsoft.com/office/drawing/2014/main" id="{C8BDFB5F-34C5-44EE-8FF1-3E8F1C46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07" y="4923582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7030A0"/>
                </a:solidFill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4460" name="TextBox 95">
            <a:extLst>
              <a:ext uri="{FF2B5EF4-FFF2-40B4-BE49-F238E27FC236}">
                <a16:creationId xmlns:a16="http://schemas.microsoft.com/office/drawing/2014/main" id="{C717C525-AE99-4DE9-8464-89631738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819" y="4773487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FF0000"/>
                </a:solidFill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03C76F1-44C3-4518-A1B9-BB282691755F}"/>
              </a:ext>
            </a:extLst>
          </p:cNvPr>
          <p:cNvSpPr/>
          <p:nvPr/>
        </p:nvSpPr>
        <p:spPr>
          <a:xfrm>
            <a:off x="1856896" y="8664185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7336FEC-C8A1-4BC8-9C94-447C12757A96}"/>
              </a:ext>
            </a:extLst>
          </p:cNvPr>
          <p:cNvSpPr/>
          <p:nvPr/>
        </p:nvSpPr>
        <p:spPr>
          <a:xfrm>
            <a:off x="2378664" y="4207531"/>
            <a:ext cx="2117733" cy="557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75" dirty="0">
              <a:solidFill>
                <a:srgbClr val="FF0000"/>
              </a:solidFill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270675" y="1641606"/>
            <a:ext cx="1979726" cy="148552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F0E38D3-DD30-4852-AF84-3811B9C1992C}"/>
              </a:ext>
            </a:extLst>
          </p:cNvPr>
          <p:cNvSpPr/>
          <p:nvPr/>
        </p:nvSpPr>
        <p:spPr>
          <a:xfrm>
            <a:off x="2024656" y="1416813"/>
            <a:ext cx="3272582" cy="3909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3" name="Block Arc 52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307435" y="334885"/>
            <a:ext cx="1438000" cy="1521832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790128-783C-4A42-A53C-3C389A826938}"/>
              </a:ext>
            </a:extLst>
          </p:cNvPr>
          <p:cNvSpPr/>
          <p:nvPr/>
        </p:nvSpPr>
        <p:spPr>
          <a:xfrm>
            <a:off x="1964722" y="5503227"/>
            <a:ext cx="3272582" cy="403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968F11-544A-4269-A8CC-372AACF17E51}"/>
              </a:ext>
            </a:extLst>
          </p:cNvPr>
          <p:cNvSpPr/>
          <p:nvPr/>
        </p:nvSpPr>
        <p:spPr>
          <a:xfrm>
            <a:off x="1978795" y="6856440"/>
            <a:ext cx="4236268" cy="390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pic>
        <p:nvPicPr>
          <p:cNvPr id="1032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0" y="14880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0" descr="Arrow Left Icon 2745">
            <a:extLst>
              <a:ext uri="{FF2B5EF4-FFF2-40B4-BE49-F238E27FC236}">
                <a16:creationId xmlns:a16="http://schemas.microsoft.com/office/drawing/2014/main" id="{18C958F7-4644-4CA4-8A63-37B6E5AA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39637">
            <a:off x="1504731" y="55049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E3D3499-6B6C-419C-BB12-C0A6D169B7C3}"/>
              </a:ext>
            </a:extLst>
          </p:cNvPr>
          <p:cNvSpPr/>
          <p:nvPr/>
        </p:nvSpPr>
        <p:spPr>
          <a:xfrm rot="5400000">
            <a:off x="6171249" y="6685790"/>
            <a:ext cx="769312" cy="67975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4" name="Block Arc 63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34386" y="3160091"/>
            <a:ext cx="1765435" cy="1376097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5" name="Block Arc 64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453648" y="4516789"/>
            <a:ext cx="1724292" cy="137206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05609" y="5673705"/>
            <a:ext cx="1744371" cy="1395834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pic>
        <p:nvPicPr>
          <p:cNvPr id="67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19" y="2954470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3372" y="1337865"/>
            <a:ext cx="300325" cy="3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39" y="4303103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281" y="5517852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9870">
            <a:off x="1622026" y="684850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: Rounded Corners 1">
            <a:extLst>
              <a:ext uri="{FF2B5EF4-FFF2-40B4-BE49-F238E27FC236}">
                <a16:creationId xmlns:a16="http://schemas.microsoft.com/office/drawing/2014/main" id="{9922B56B-FC81-4B4E-AB4F-96B97CB48FC5}"/>
              </a:ext>
            </a:extLst>
          </p:cNvPr>
          <p:cNvSpPr/>
          <p:nvPr/>
        </p:nvSpPr>
        <p:spPr>
          <a:xfrm>
            <a:off x="827865" y="988644"/>
            <a:ext cx="733258" cy="2348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 smtClean="0">
                <a:solidFill>
                  <a:schemeClr val="tx1"/>
                </a:solidFill>
              </a:rPr>
              <a:t>Reception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530" y="1416215"/>
            <a:ext cx="2269050" cy="707886"/>
          </a:xfrm>
          <a:prstGeom prst="rect">
            <a:avLst/>
          </a:prstGeom>
          <a:solidFill>
            <a:srgbClr val="FFE181"/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800" b="1" dirty="0" smtClean="0"/>
              <a:t>                         Encounter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err="1" smtClean="0"/>
              <a:t>Tu</a:t>
            </a:r>
            <a:r>
              <a:rPr lang="en-GB" sz="800" dirty="0" smtClean="0"/>
              <a:t> </a:t>
            </a:r>
            <a:r>
              <a:rPr lang="en-GB" sz="800" dirty="0" smtClean="0"/>
              <a:t>be Shevat- the Jewish birthday of </a:t>
            </a:r>
            <a:r>
              <a:rPr lang="en-GB" sz="800" dirty="0" smtClean="0"/>
              <a:t>Trees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To explore why Jewish children help to plant trees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621994" y="550019"/>
            <a:ext cx="3063995" cy="86177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S</a:t>
            </a:r>
            <a:r>
              <a:rPr lang="en-GB" sz="800" dirty="0"/>
              <a:t>ay at the end of the creation story God rested.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800" dirty="0"/>
              <a:t>now that Jewish families have a day of rest every week.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what some Jewish people wear when they pray</a:t>
            </a:r>
            <a:r>
              <a:rPr lang="en-GB" sz="800" dirty="0" smtClean="0"/>
              <a:t>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Explore why learning to do good deeds is important to Jewish people</a:t>
            </a:r>
            <a:r>
              <a:rPr lang="en-GB" sz="800" dirty="0" smtClean="0"/>
              <a:t> 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21390" y="2667233"/>
            <a:ext cx="3574392" cy="1015663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800" dirty="0"/>
              <a:t>now that the Torah is the most important book for Jewish people given by God.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b="1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800" dirty="0"/>
              <a:t>now the Torah contains rules</a:t>
            </a:r>
            <a:r>
              <a:rPr lang="en-GB" sz="800" dirty="0" smtClean="0"/>
              <a:t>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b="1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800" dirty="0"/>
              <a:t>emember that a mezuzah contains important words for Jewish people (the Shema</a:t>
            </a:r>
            <a:r>
              <a:rPr lang="en-GB" sz="800" dirty="0" smtClean="0"/>
              <a:t>)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Explore why Jewish families talk about saying sorry at New Year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43222" y="3889718"/>
            <a:ext cx="3033549" cy="23487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18787" y="5200748"/>
            <a:ext cx="2674358" cy="132343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Explore the different symbols and stories that help Jewish people remember their covenant with God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Learn that a covenant is an agreement made by two people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Explore how the Jewish community keep this covenant</a:t>
            </a: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7573" y="6763559"/>
            <a:ext cx="3260770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b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E</a:t>
            </a:r>
            <a:r>
              <a:rPr lang="en-GB" sz="800" dirty="0"/>
              <a:t>xplain what the burning bush story in Exodus teaches about holiness</a:t>
            </a:r>
            <a:r>
              <a:rPr lang="en-GB" sz="800" dirty="0" smtClean="0"/>
              <a:t>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Explain in what way Shabbat is holy and how Jewish families mark its beginning and </a:t>
            </a:r>
            <a:r>
              <a:rPr lang="en-GB" sz="800" dirty="0" smtClean="0"/>
              <a:t>ending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Give examples of what the Torah says about living a holy life.</a:t>
            </a:r>
            <a:endParaRPr lang="en-GB" sz="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225D9E8C-8095-1888-AA6C-D86DCE515DA0}"/>
              </a:ext>
            </a:extLst>
          </p:cNvPr>
          <p:cNvSpPr/>
          <p:nvPr/>
        </p:nvSpPr>
        <p:spPr>
          <a:xfrm>
            <a:off x="5602198" y="22546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1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CDFED87B-A340-53DF-770A-626780A2B2B0}"/>
              </a:ext>
            </a:extLst>
          </p:cNvPr>
          <p:cNvSpPr/>
          <p:nvPr/>
        </p:nvSpPr>
        <p:spPr>
          <a:xfrm>
            <a:off x="3756283" y="2370344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2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">
            <a:extLst>
              <a:ext uri="{FF2B5EF4-FFF2-40B4-BE49-F238E27FC236}">
                <a16:creationId xmlns:a16="http://schemas.microsoft.com/office/drawing/2014/main" id="{3E1F2A21-B44D-24F9-C00E-70BB0CC24D4B}"/>
              </a:ext>
            </a:extLst>
          </p:cNvPr>
          <p:cNvSpPr/>
          <p:nvPr/>
        </p:nvSpPr>
        <p:spPr>
          <a:xfrm>
            <a:off x="1225749" y="3432917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3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">
            <a:extLst>
              <a:ext uri="{FF2B5EF4-FFF2-40B4-BE49-F238E27FC236}">
                <a16:creationId xmlns:a16="http://schemas.microsoft.com/office/drawing/2014/main" id="{CDBA7329-3B48-C9F0-2D3F-25AFAC1A52DD}"/>
              </a:ext>
            </a:extLst>
          </p:cNvPr>
          <p:cNvSpPr/>
          <p:nvPr/>
        </p:nvSpPr>
        <p:spPr>
          <a:xfrm>
            <a:off x="5153991" y="4745863"/>
            <a:ext cx="627203" cy="268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4 </a:t>
            </a:r>
            <a:endParaRPr lang="en-GB" sz="894" dirty="0">
              <a:solidFill>
                <a:schemeClr val="tx1"/>
              </a:solidFill>
            </a:endParaRPr>
          </a:p>
        </p:txBody>
      </p:sp>
      <p:pic>
        <p:nvPicPr>
          <p:cNvPr id="15" name="Picture 10" descr="Arrow Left Icon 2745">
            <a:extLst>
              <a:ext uri="{FF2B5EF4-FFF2-40B4-BE49-F238E27FC236}">
                <a16:creationId xmlns:a16="http://schemas.microsoft.com/office/drawing/2014/main" id="{7C4FACA1-F12D-EEF8-CAE6-B5BB680B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2820" y="68106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1129859" y="626887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5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C7A5F-F663-26D3-F8D4-DC64E67D4FA1}"/>
              </a:ext>
            </a:extLst>
          </p:cNvPr>
          <p:cNvSpPr txBox="1"/>
          <p:nvPr/>
        </p:nvSpPr>
        <p:spPr>
          <a:xfrm>
            <a:off x="67573" y="35387"/>
            <a:ext cx="298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winkl" panose="02000000000000000000" pitchFamily="2" charset="0"/>
              </a:rPr>
              <a:t>Explore Judaism</a:t>
            </a:r>
            <a:r>
              <a:rPr lang="en-US" dirty="0" smtClean="0">
                <a:latin typeface="Twinkl Cursive Unlooped" panose="02000000000000000000" pitchFamily="2" charset="77"/>
              </a:rPr>
              <a:t>….</a:t>
            </a:r>
            <a:endParaRPr lang="en-US" dirty="0">
              <a:latin typeface="Twinkl Cursive Unlooped" panose="02000000000000000000" pitchFamily="2" charset="77"/>
            </a:endParaRPr>
          </a:p>
        </p:txBody>
      </p:sp>
      <p:sp>
        <p:nvSpPr>
          <p:cNvPr id="54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4840389" y="7539003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6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93297" y="8195835"/>
            <a:ext cx="3260770" cy="86177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38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25011" y="4325003"/>
            <a:ext cx="3281051" cy="398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24655" y="2965422"/>
            <a:ext cx="3272582" cy="386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5079555" y="1397823"/>
            <a:ext cx="472479" cy="50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C6DDF595-D873-4C5D-8B2A-737FB2A9DC52}"/>
              </a:ext>
            </a:extLst>
          </p:cNvPr>
          <p:cNvSpPr/>
          <p:nvPr/>
        </p:nvSpPr>
        <p:spPr>
          <a:xfrm>
            <a:off x="3267199" y="7448222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F903ED0-2D89-45B3-8F7E-AB1BF9335DD8}"/>
              </a:ext>
            </a:extLst>
          </p:cNvPr>
          <p:cNvSpPr/>
          <p:nvPr/>
        </p:nvSpPr>
        <p:spPr>
          <a:xfrm>
            <a:off x="4523279" y="5976407"/>
            <a:ext cx="147092" cy="49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6364EE18-0A1B-4236-BD4A-85CDAA65F743}"/>
              </a:ext>
            </a:extLst>
          </p:cNvPr>
          <p:cNvSpPr/>
          <p:nvPr/>
        </p:nvSpPr>
        <p:spPr>
          <a:xfrm>
            <a:off x="2670806" y="6189467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9A630C-F87B-492F-B1D7-B6706014B159}"/>
              </a:ext>
            </a:extLst>
          </p:cNvPr>
          <p:cNvSpPr/>
          <p:nvPr/>
        </p:nvSpPr>
        <p:spPr>
          <a:xfrm>
            <a:off x="5093372" y="5028099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15A90BD2-6EA3-49A1-8D44-203FA4BAABBE}"/>
              </a:ext>
            </a:extLst>
          </p:cNvPr>
          <p:cNvSpPr/>
          <p:nvPr/>
        </p:nvSpPr>
        <p:spPr>
          <a:xfrm>
            <a:off x="1895674" y="3782502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4456" name="Rectangle 67">
            <a:extLst>
              <a:ext uri="{FF2B5EF4-FFF2-40B4-BE49-F238E27FC236}">
                <a16:creationId xmlns:a16="http://schemas.microsoft.com/office/drawing/2014/main" id="{3E9B9E07-DC45-4F08-B72F-E146BB0D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752" y="5522649"/>
            <a:ext cx="763988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49">
                <a:latin typeface="Arial" panose="020B0604020202020204" pitchFamily="34" charset="0"/>
              </a:rPr>
              <a:t>.</a:t>
            </a:r>
            <a:endParaRPr lang="en-GB" altLang="en-US" sz="449"/>
          </a:p>
        </p:txBody>
      </p:sp>
      <p:sp>
        <p:nvSpPr>
          <p:cNvPr id="14458" name="TextBox 95">
            <a:extLst>
              <a:ext uri="{FF2B5EF4-FFF2-40B4-BE49-F238E27FC236}">
                <a16:creationId xmlns:a16="http://schemas.microsoft.com/office/drawing/2014/main" id="{C8BDFB5F-34C5-44EE-8FF1-3E8F1C46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07" y="4923582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7030A0"/>
                </a:solidFill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4460" name="TextBox 95">
            <a:extLst>
              <a:ext uri="{FF2B5EF4-FFF2-40B4-BE49-F238E27FC236}">
                <a16:creationId xmlns:a16="http://schemas.microsoft.com/office/drawing/2014/main" id="{C717C525-AE99-4DE9-8464-89631738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819" y="4773487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FF0000"/>
                </a:solidFill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03C76F1-44C3-4518-A1B9-BB282691755F}"/>
              </a:ext>
            </a:extLst>
          </p:cNvPr>
          <p:cNvSpPr/>
          <p:nvPr/>
        </p:nvSpPr>
        <p:spPr>
          <a:xfrm>
            <a:off x="1856896" y="8664185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7336FEC-C8A1-4BC8-9C94-447C12757A96}"/>
              </a:ext>
            </a:extLst>
          </p:cNvPr>
          <p:cNvSpPr/>
          <p:nvPr/>
        </p:nvSpPr>
        <p:spPr>
          <a:xfrm>
            <a:off x="2378664" y="4207531"/>
            <a:ext cx="2117733" cy="557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75" dirty="0">
              <a:solidFill>
                <a:srgbClr val="FF0000"/>
              </a:solidFill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270675" y="1641606"/>
            <a:ext cx="1979726" cy="148552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F0E38D3-DD30-4852-AF84-3811B9C1992C}"/>
              </a:ext>
            </a:extLst>
          </p:cNvPr>
          <p:cNvSpPr/>
          <p:nvPr/>
        </p:nvSpPr>
        <p:spPr>
          <a:xfrm>
            <a:off x="2024656" y="1416813"/>
            <a:ext cx="3272582" cy="3909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3" name="Block Arc 52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307435" y="334885"/>
            <a:ext cx="1438000" cy="1521832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790128-783C-4A42-A53C-3C389A826938}"/>
              </a:ext>
            </a:extLst>
          </p:cNvPr>
          <p:cNvSpPr/>
          <p:nvPr/>
        </p:nvSpPr>
        <p:spPr>
          <a:xfrm>
            <a:off x="1964722" y="5503227"/>
            <a:ext cx="3272582" cy="403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968F11-544A-4269-A8CC-372AACF17E51}"/>
              </a:ext>
            </a:extLst>
          </p:cNvPr>
          <p:cNvSpPr/>
          <p:nvPr/>
        </p:nvSpPr>
        <p:spPr>
          <a:xfrm>
            <a:off x="1978795" y="6856440"/>
            <a:ext cx="4236268" cy="390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pic>
        <p:nvPicPr>
          <p:cNvPr id="1032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0" y="14880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0" descr="Arrow Left Icon 2745">
            <a:extLst>
              <a:ext uri="{FF2B5EF4-FFF2-40B4-BE49-F238E27FC236}">
                <a16:creationId xmlns:a16="http://schemas.microsoft.com/office/drawing/2014/main" id="{18C958F7-4644-4CA4-8A63-37B6E5AA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39637">
            <a:off x="1504731" y="55049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E3D3499-6B6C-419C-BB12-C0A6D169B7C3}"/>
              </a:ext>
            </a:extLst>
          </p:cNvPr>
          <p:cNvSpPr/>
          <p:nvPr/>
        </p:nvSpPr>
        <p:spPr>
          <a:xfrm rot="5400000">
            <a:off x="6171249" y="6685790"/>
            <a:ext cx="769312" cy="67975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4" name="Block Arc 63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34386" y="3160091"/>
            <a:ext cx="1765435" cy="1376097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5" name="Block Arc 64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453648" y="4516789"/>
            <a:ext cx="1724292" cy="137206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05609" y="5673705"/>
            <a:ext cx="1744371" cy="1395834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pic>
        <p:nvPicPr>
          <p:cNvPr id="67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19" y="2954470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3372" y="1337865"/>
            <a:ext cx="300325" cy="3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39" y="4303103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281" y="5517852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9870">
            <a:off x="1622026" y="684850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: Rounded Corners 1">
            <a:extLst>
              <a:ext uri="{FF2B5EF4-FFF2-40B4-BE49-F238E27FC236}">
                <a16:creationId xmlns:a16="http://schemas.microsoft.com/office/drawing/2014/main" id="{9922B56B-FC81-4B4E-AB4F-96B97CB48FC5}"/>
              </a:ext>
            </a:extLst>
          </p:cNvPr>
          <p:cNvSpPr/>
          <p:nvPr/>
        </p:nvSpPr>
        <p:spPr>
          <a:xfrm>
            <a:off x="375530" y="563806"/>
            <a:ext cx="945335" cy="315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 smtClean="0">
                <a:solidFill>
                  <a:schemeClr val="tx1"/>
                </a:solidFill>
              </a:rPr>
              <a:t>Reception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222" y="972286"/>
            <a:ext cx="2269050" cy="954107"/>
          </a:xfrm>
          <a:prstGeom prst="rect">
            <a:avLst/>
          </a:prstGeom>
          <a:solidFill>
            <a:srgbClr val="FFE181"/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800" b="1" dirty="0" smtClean="0"/>
              <a:t>                 Encounter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A </a:t>
            </a:r>
            <a:r>
              <a:rPr lang="en-GB" sz="800" dirty="0" smtClean="0"/>
              <a:t>Muslim story- Muhammad and the </a:t>
            </a:r>
            <a:r>
              <a:rPr lang="en-GB" sz="800" dirty="0" smtClean="0"/>
              <a:t>ants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Why do Muslims want to whisper ‘Allah’ in a baby’s ear?</a:t>
            </a:r>
            <a:endParaRPr lang="en-GB" sz="800" dirty="0" smtClean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 smtClean="0"/>
          </a:p>
          <a:p>
            <a:pPr lvl="0">
              <a:spcAft>
                <a:spcPts val="0"/>
              </a:spcAft>
            </a:pP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621994" y="550019"/>
            <a:ext cx="3063995" cy="69275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51571" y="2678489"/>
            <a:ext cx="3574392" cy="861774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800" dirty="0"/>
              <a:t>ell a story about Muhammad and say what it teaches a Muslim about compassion</a:t>
            </a:r>
            <a:r>
              <a:rPr lang="en-GB" sz="800" dirty="0" smtClean="0"/>
              <a:t>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GB" sz="800" dirty="0"/>
              <a:t>se the words ‘fasting’ and ‘sharing’ to talk about what Muslims do during Ramadan.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800" dirty="0"/>
              <a:t>ecall how Muslims prepare for and celebrate Eid-</a:t>
            </a:r>
            <a:r>
              <a:rPr lang="en-GB" sz="800" dirty="0" err="1"/>
              <a:t>ul</a:t>
            </a:r>
            <a:r>
              <a:rPr lang="en-GB" sz="800" dirty="0"/>
              <a:t>-</a:t>
            </a:r>
            <a:r>
              <a:rPr lang="en-GB" sz="800" dirty="0" err="1"/>
              <a:t>Fitr</a:t>
            </a:r>
            <a:r>
              <a:rPr lang="en-GB" sz="800" dirty="0"/>
              <a:t>.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43222" y="3889718"/>
            <a:ext cx="3033549" cy="86177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D</a:t>
            </a:r>
            <a:r>
              <a:rPr lang="en-GB" sz="800" dirty="0"/>
              <a:t>escribe what a Muslim might learn from the story of Bilal and the first call to prayer</a:t>
            </a:r>
            <a:r>
              <a:rPr lang="en-GB" sz="800" dirty="0" smtClean="0"/>
              <a:t>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800" dirty="0"/>
              <a:t>nowing how Muslims get ready to pray.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Understand </a:t>
            </a:r>
            <a:r>
              <a:rPr lang="en-GB" sz="800" dirty="0"/>
              <a:t>how saying the </a:t>
            </a:r>
            <a:r>
              <a:rPr lang="en-GB" sz="800" dirty="0" err="1"/>
              <a:t>Bismillah</a:t>
            </a:r>
            <a:r>
              <a:rPr lang="en-GB" sz="800" dirty="0"/>
              <a:t> reminds Muslims that Allah is involved in everything.</a:t>
            </a:r>
            <a:endParaRPr lang="en-GB" sz="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18787" y="5200748"/>
            <a:ext cx="2674358" cy="132343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E</a:t>
            </a:r>
            <a:r>
              <a:rPr lang="en-GB" sz="800" dirty="0"/>
              <a:t>xplain what Muslims believe about Muhammad as the messenger of God and the last prophet and recall something about his life.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some different ways Muslims show / do not show their beliefs about Muhammad in art, calligraphy or </a:t>
            </a:r>
            <a:r>
              <a:rPr lang="en-GB" sz="800" dirty="0" smtClean="0"/>
              <a:t>design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ways some Muslims celebrate Muhammad’s birthday.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7573" y="6763559"/>
            <a:ext cx="3260770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b="1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R</a:t>
            </a:r>
            <a:r>
              <a:rPr lang="en-GB" sz="800" dirty="0"/>
              <a:t>etell the story of how the Qur’an was revealed to Muhammad</a:t>
            </a:r>
            <a:r>
              <a:rPr lang="en-GB" sz="800" dirty="0" smtClean="0"/>
              <a:t>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Describe </a:t>
            </a:r>
            <a:r>
              <a:rPr lang="en-GB" sz="800" dirty="0"/>
              <a:t>why only some Muslims seek to become Hafiz and how the study affects both their lives and the lives of </a:t>
            </a:r>
            <a:r>
              <a:rPr lang="en-GB" sz="800" dirty="0" smtClean="0"/>
              <a:t>others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</a:t>
            </a:r>
            <a:r>
              <a:rPr lang="en-GB" sz="800" dirty="0"/>
              <a:t>xplain how Muslims express the idea of revelation as a rope reaching down to earth, suggesting what the image means.</a:t>
            </a:r>
            <a:endParaRPr lang="en-GB" sz="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225D9E8C-8095-1888-AA6C-D86DCE515DA0}"/>
              </a:ext>
            </a:extLst>
          </p:cNvPr>
          <p:cNvSpPr/>
          <p:nvPr/>
        </p:nvSpPr>
        <p:spPr>
          <a:xfrm>
            <a:off x="5602198" y="22546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1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CDFED87B-A340-53DF-770A-626780A2B2B0}"/>
              </a:ext>
            </a:extLst>
          </p:cNvPr>
          <p:cNvSpPr/>
          <p:nvPr/>
        </p:nvSpPr>
        <p:spPr>
          <a:xfrm>
            <a:off x="3756283" y="2370344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2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">
            <a:extLst>
              <a:ext uri="{FF2B5EF4-FFF2-40B4-BE49-F238E27FC236}">
                <a16:creationId xmlns:a16="http://schemas.microsoft.com/office/drawing/2014/main" id="{3E1F2A21-B44D-24F9-C00E-70BB0CC24D4B}"/>
              </a:ext>
            </a:extLst>
          </p:cNvPr>
          <p:cNvSpPr/>
          <p:nvPr/>
        </p:nvSpPr>
        <p:spPr>
          <a:xfrm>
            <a:off x="1225749" y="3432917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3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">
            <a:extLst>
              <a:ext uri="{FF2B5EF4-FFF2-40B4-BE49-F238E27FC236}">
                <a16:creationId xmlns:a16="http://schemas.microsoft.com/office/drawing/2014/main" id="{CDBA7329-3B48-C9F0-2D3F-25AFAC1A52DD}"/>
              </a:ext>
            </a:extLst>
          </p:cNvPr>
          <p:cNvSpPr/>
          <p:nvPr/>
        </p:nvSpPr>
        <p:spPr>
          <a:xfrm>
            <a:off x="5153991" y="4745863"/>
            <a:ext cx="627203" cy="268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4 </a:t>
            </a:r>
            <a:endParaRPr lang="en-GB" sz="894" dirty="0">
              <a:solidFill>
                <a:schemeClr val="tx1"/>
              </a:solidFill>
            </a:endParaRPr>
          </a:p>
        </p:txBody>
      </p:sp>
      <p:pic>
        <p:nvPicPr>
          <p:cNvPr id="15" name="Picture 10" descr="Arrow Left Icon 2745">
            <a:extLst>
              <a:ext uri="{FF2B5EF4-FFF2-40B4-BE49-F238E27FC236}">
                <a16:creationId xmlns:a16="http://schemas.microsoft.com/office/drawing/2014/main" id="{7C4FACA1-F12D-EEF8-CAE6-B5BB680B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2820" y="68106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1129859" y="626887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5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C7A5F-F663-26D3-F8D4-DC64E67D4FA1}"/>
              </a:ext>
            </a:extLst>
          </p:cNvPr>
          <p:cNvSpPr txBox="1"/>
          <p:nvPr/>
        </p:nvSpPr>
        <p:spPr>
          <a:xfrm>
            <a:off x="67572" y="35387"/>
            <a:ext cx="593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winkl" panose="02000000000000000000" pitchFamily="2" charset="0"/>
              </a:rPr>
              <a:t>Explore Islam</a:t>
            </a:r>
            <a:r>
              <a:rPr lang="en-US" dirty="0" smtClean="0">
                <a:latin typeface="Twinkl Cursive Unlooped" panose="02000000000000000000" pitchFamily="2" charset="77"/>
              </a:rPr>
              <a:t>….</a:t>
            </a:r>
            <a:endParaRPr lang="en-US" dirty="0">
              <a:latin typeface="Twinkl Cursive Unlooped" panose="02000000000000000000" pitchFamily="2" charset="77"/>
            </a:endParaRPr>
          </a:p>
        </p:txBody>
      </p:sp>
      <p:sp>
        <p:nvSpPr>
          <p:cNvPr id="54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4840389" y="7539003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6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93297" y="8195835"/>
            <a:ext cx="326077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Engage with the idea that one thing can have an affect which spreads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Enquire into the idea that </a:t>
            </a:r>
            <a:r>
              <a:rPr lang="en-GB" sz="800" dirty="0" err="1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Tawhid</a:t>
            </a:r>
            <a:r>
              <a:rPr lang="en-GB" sz="800" dirty="0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 is at the centre of the Muslim faith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Looking at the Five Pillars of Islam</a:t>
            </a: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5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25011" y="4325003"/>
            <a:ext cx="3281051" cy="398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24655" y="2965422"/>
            <a:ext cx="3272582" cy="386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5079555" y="1397823"/>
            <a:ext cx="472479" cy="50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C6DDF595-D873-4C5D-8B2A-737FB2A9DC52}"/>
              </a:ext>
            </a:extLst>
          </p:cNvPr>
          <p:cNvSpPr/>
          <p:nvPr/>
        </p:nvSpPr>
        <p:spPr>
          <a:xfrm>
            <a:off x="3267199" y="7448222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F903ED0-2D89-45B3-8F7E-AB1BF9335DD8}"/>
              </a:ext>
            </a:extLst>
          </p:cNvPr>
          <p:cNvSpPr/>
          <p:nvPr/>
        </p:nvSpPr>
        <p:spPr>
          <a:xfrm>
            <a:off x="4523279" y="5976407"/>
            <a:ext cx="147092" cy="49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6364EE18-0A1B-4236-BD4A-85CDAA65F743}"/>
              </a:ext>
            </a:extLst>
          </p:cNvPr>
          <p:cNvSpPr/>
          <p:nvPr/>
        </p:nvSpPr>
        <p:spPr>
          <a:xfrm>
            <a:off x="2670806" y="6189467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9A630C-F87B-492F-B1D7-B6706014B159}"/>
              </a:ext>
            </a:extLst>
          </p:cNvPr>
          <p:cNvSpPr/>
          <p:nvPr/>
        </p:nvSpPr>
        <p:spPr>
          <a:xfrm>
            <a:off x="5093372" y="5028099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15A90BD2-6EA3-49A1-8D44-203FA4BAABBE}"/>
              </a:ext>
            </a:extLst>
          </p:cNvPr>
          <p:cNvSpPr/>
          <p:nvPr/>
        </p:nvSpPr>
        <p:spPr>
          <a:xfrm>
            <a:off x="1895674" y="3782502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4456" name="Rectangle 67">
            <a:extLst>
              <a:ext uri="{FF2B5EF4-FFF2-40B4-BE49-F238E27FC236}">
                <a16:creationId xmlns:a16="http://schemas.microsoft.com/office/drawing/2014/main" id="{3E9B9E07-DC45-4F08-B72F-E146BB0D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752" y="5522649"/>
            <a:ext cx="763988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49">
                <a:latin typeface="Arial" panose="020B0604020202020204" pitchFamily="34" charset="0"/>
              </a:rPr>
              <a:t>.</a:t>
            </a:r>
            <a:endParaRPr lang="en-GB" altLang="en-US" sz="449"/>
          </a:p>
        </p:txBody>
      </p:sp>
      <p:sp>
        <p:nvSpPr>
          <p:cNvPr id="14458" name="TextBox 95">
            <a:extLst>
              <a:ext uri="{FF2B5EF4-FFF2-40B4-BE49-F238E27FC236}">
                <a16:creationId xmlns:a16="http://schemas.microsoft.com/office/drawing/2014/main" id="{C8BDFB5F-34C5-44EE-8FF1-3E8F1C46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07" y="4923582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7030A0"/>
                </a:solidFill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4460" name="TextBox 95">
            <a:extLst>
              <a:ext uri="{FF2B5EF4-FFF2-40B4-BE49-F238E27FC236}">
                <a16:creationId xmlns:a16="http://schemas.microsoft.com/office/drawing/2014/main" id="{C717C525-AE99-4DE9-8464-89631738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819" y="4773487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FF0000"/>
                </a:solidFill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03C76F1-44C3-4518-A1B9-BB282691755F}"/>
              </a:ext>
            </a:extLst>
          </p:cNvPr>
          <p:cNvSpPr/>
          <p:nvPr/>
        </p:nvSpPr>
        <p:spPr>
          <a:xfrm>
            <a:off x="1856896" y="8664185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7336FEC-C8A1-4BC8-9C94-447C12757A96}"/>
              </a:ext>
            </a:extLst>
          </p:cNvPr>
          <p:cNvSpPr/>
          <p:nvPr/>
        </p:nvSpPr>
        <p:spPr>
          <a:xfrm>
            <a:off x="2378664" y="4207531"/>
            <a:ext cx="2117733" cy="557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75" dirty="0">
              <a:solidFill>
                <a:srgbClr val="FF0000"/>
              </a:solidFill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270675" y="1641606"/>
            <a:ext cx="1979726" cy="148552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F0E38D3-DD30-4852-AF84-3811B9C1992C}"/>
              </a:ext>
            </a:extLst>
          </p:cNvPr>
          <p:cNvSpPr/>
          <p:nvPr/>
        </p:nvSpPr>
        <p:spPr>
          <a:xfrm>
            <a:off x="2024656" y="1416813"/>
            <a:ext cx="3272582" cy="3909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3" name="Block Arc 52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307435" y="334885"/>
            <a:ext cx="1438000" cy="1521832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790128-783C-4A42-A53C-3C389A826938}"/>
              </a:ext>
            </a:extLst>
          </p:cNvPr>
          <p:cNvSpPr/>
          <p:nvPr/>
        </p:nvSpPr>
        <p:spPr>
          <a:xfrm>
            <a:off x="1964722" y="5503227"/>
            <a:ext cx="3272582" cy="403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968F11-544A-4269-A8CC-372AACF17E51}"/>
              </a:ext>
            </a:extLst>
          </p:cNvPr>
          <p:cNvSpPr/>
          <p:nvPr/>
        </p:nvSpPr>
        <p:spPr>
          <a:xfrm>
            <a:off x="1978795" y="6856440"/>
            <a:ext cx="4236268" cy="390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pic>
        <p:nvPicPr>
          <p:cNvPr id="1032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0" y="14880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0" descr="Arrow Left Icon 2745">
            <a:extLst>
              <a:ext uri="{FF2B5EF4-FFF2-40B4-BE49-F238E27FC236}">
                <a16:creationId xmlns:a16="http://schemas.microsoft.com/office/drawing/2014/main" id="{18C958F7-4644-4CA4-8A63-37B6E5AA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39637">
            <a:off x="1504731" y="55049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E3D3499-6B6C-419C-BB12-C0A6D169B7C3}"/>
              </a:ext>
            </a:extLst>
          </p:cNvPr>
          <p:cNvSpPr/>
          <p:nvPr/>
        </p:nvSpPr>
        <p:spPr>
          <a:xfrm rot="5400000">
            <a:off x="6171249" y="6685790"/>
            <a:ext cx="769312" cy="67975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4" name="Block Arc 63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34386" y="3160091"/>
            <a:ext cx="1765435" cy="1376097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5" name="Block Arc 64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453648" y="4516789"/>
            <a:ext cx="1724292" cy="137206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05609" y="5673705"/>
            <a:ext cx="1744371" cy="1395834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pic>
        <p:nvPicPr>
          <p:cNvPr id="67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19" y="2954470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3372" y="1337865"/>
            <a:ext cx="300325" cy="3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39" y="4303103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281" y="5517852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9870">
            <a:off x="1622026" y="684850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: Rounded Corners 1">
            <a:extLst>
              <a:ext uri="{FF2B5EF4-FFF2-40B4-BE49-F238E27FC236}">
                <a16:creationId xmlns:a16="http://schemas.microsoft.com/office/drawing/2014/main" id="{9922B56B-FC81-4B4E-AB4F-96B97CB48FC5}"/>
              </a:ext>
            </a:extLst>
          </p:cNvPr>
          <p:cNvSpPr/>
          <p:nvPr/>
        </p:nvSpPr>
        <p:spPr>
          <a:xfrm>
            <a:off x="365211" y="635874"/>
            <a:ext cx="984920" cy="2630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 smtClean="0">
                <a:solidFill>
                  <a:schemeClr val="tx1"/>
                </a:solidFill>
              </a:rPr>
              <a:t>Reception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275" y="982085"/>
            <a:ext cx="2269050" cy="461665"/>
          </a:xfrm>
          <a:prstGeom prst="rect">
            <a:avLst/>
          </a:prstGeom>
          <a:solidFill>
            <a:srgbClr val="FFE181"/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800" b="1" dirty="0"/>
              <a:t> </a:t>
            </a:r>
            <a:r>
              <a:rPr lang="en-GB" sz="800" b="1" dirty="0" smtClean="0"/>
              <a:t>               </a:t>
            </a:r>
            <a:r>
              <a:rPr lang="en-GB" sz="800" b="1" dirty="0" smtClean="0"/>
              <a:t>Encounter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/>
              <a:t>Courage- How did Guru </a:t>
            </a:r>
            <a:r>
              <a:rPr lang="en-GB" sz="800" dirty="0" err="1" smtClean="0"/>
              <a:t>Har</a:t>
            </a:r>
            <a:r>
              <a:rPr lang="en-GB" sz="800" dirty="0" smtClean="0"/>
              <a:t> </a:t>
            </a:r>
            <a:r>
              <a:rPr lang="en-GB" sz="800" dirty="0" err="1" smtClean="0"/>
              <a:t>Gobind</a:t>
            </a:r>
            <a:r>
              <a:rPr lang="en-GB" sz="800" dirty="0" smtClean="0"/>
              <a:t> rescue the 52 princes?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621994" y="550019"/>
            <a:ext cx="3063995" cy="69275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51571" y="2678489"/>
            <a:ext cx="3574392" cy="861774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43222" y="3889718"/>
            <a:ext cx="3033549" cy="10034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what Sikhs might learn about God or how to live from the story of Guru Amar Das and the Emperor. 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some similar things Sikhs do when they come to the </a:t>
            </a:r>
            <a:r>
              <a:rPr lang="en-GB" sz="800" dirty="0" err="1"/>
              <a:t>gurdwara</a:t>
            </a:r>
            <a:r>
              <a:rPr lang="en-GB" sz="800" dirty="0"/>
              <a:t> for worship and those which demonstrate equality. 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800" dirty="0"/>
              <a:t>xplain and describe the practice of the </a:t>
            </a:r>
            <a:r>
              <a:rPr lang="en-GB" sz="800" dirty="0" err="1"/>
              <a:t>langar</a:t>
            </a:r>
            <a:r>
              <a:rPr lang="en-GB" sz="800" dirty="0"/>
              <a:t>.</a:t>
            </a: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18787" y="5200748"/>
            <a:ext cx="2674358" cy="116955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D</a:t>
            </a:r>
            <a:r>
              <a:rPr lang="en-GB" sz="800" dirty="0"/>
              <a:t>escribe what Sikhs might learn from the story of Nanak’s disappearance in the </a:t>
            </a:r>
            <a:r>
              <a:rPr lang="en-GB" sz="800" dirty="0" smtClean="0"/>
              <a:t>river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how and why Sikhs show the </a:t>
            </a:r>
            <a:r>
              <a:rPr lang="en-GB" sz="800" dirty="0" err="1"/>
              <a:t>Granth</a:t>
            </a:r>
            <a:r>
              <a:rPr lang="en-GB" sz="800" dirty="0"/>
              <a:t> the respect due to a living guru and how this is like or different from how other holy books are </a:t>
            </a:r>
            <a:r>
              <a:rPr lang="en-GB" sz="800" dirty="0" smtClean="0"/>
              <a:t>treated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GB" sz="800" dirty="0"/>
              <a:t>nderstand how a Sikh will listen to the true Guru through chanting and meditating.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7573" y="6763559"/>
            <a:ext cx="3260770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225D9E8C-8095-1888-AA6C-D86DCE515DA0}"/>
              </a:ext>
            </a:extLst>
          </p:cNvPr>
          <p:cNvSpPr/>
          <p:nvPr/>
        </p:nvSpPr>
        <p:spPr>
          <a:xfrm>
            <a:off x="5602198" y="22546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1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CDFED87B-A340-53DF-770A-626780A2B2B0}"/>
              </a:ext>
            </a:extLst>
          </p:cNvPr>
          <p:cNvSpPr/>
          <p:nvPr/>
        </p:nvSpPr>
        <p:spPr>
          <a:xfrm>
            <a:off x="3756283" y="2370344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2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">
            <a:extLst>
              <a:ext uri="{FF2B5EF4-FFF2-40B4-BE49-F238E27FC236}">
                <a16:creationId xmlns:a16="http://schemas.microsoft.com/office/drawing/2014/main" id="{3E1F2A21-B44D-24F9-C00E-70BB0CC24D4B}"/>
              </a:ext>
            </a:extLst>
          </p:cNvPr>
          <p:cNvSpPr/>
          <p:nvPr/>
        </p:nvSpPr>
        <p:spPr>
          <a:xfrm>
            <a:off x="1225749" y="3432917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3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">
            <a:extLst>
              <a:ext uri="{FF2B5EF4-FFF2-40B4-BE49-F238E27FC236}">
                <a16:creationId xmlns:a16="http://schemas.microsoft.com/office/drawing/2014/main" id="{CDBA7329-3B48-C9F0-2D3F-25AFAC1A52DD}"/>
              </a:ext>
            </a:extLst>
          </p:cNvPr>
          <p:cNvSpPr/>
          <p:nvPr/>
        </p:nvSpPr>
        <p:spPr>
          <a:xfrm>
            <a:off x="5153991" y="4745863"/>
            <a:ext cx="627203" cy="268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4 </a:t>
            </a:r>
            <a:endParaRPr lang="en-GB" sz="894" dirty="0">
              <a:solidFill>
                <a:schemeClr val="tx1"/>
              </a:solidFill>
            </a:endParaRPr>
          </a:p>
        </p:txBody>
      </p:sp>
      <p:pic>
        <p:nvPicPr>
          <p:cNvPr id="15" name="Picture 10" descr="Arrow Left Icon 2745">
            <a:extLst>
              <a:ext uri="{FF2B5EF4-FFF2-40B4-BE49-F238E27FC236}">
                <a16:creationId xmlns:a16="http://schemas.microsoft.com/office/drawing/2014/main" id="{7C4FACA1-F12D-EEF8-CAE6-B5BB680B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2820" y="68106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1129859" y="626887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5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C7A5F-F663-26D3-F8D4-DC64E67D4FA1}"/>
              </a:ext>
            </a:extLst>
          </p:cNvPr>
          <p:cNvSpPr txBox="1"/>
          <p:nvPr/>
        </p:nvSpPr>
        <p:spPr>
          <a:xfrm>
            <a:off x="67572" y="35387"/>
            <a:ext cx="593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winkl" panose="02000000000000000000" pitchFamily="2" charset="0"/>
              </a:rPr>
              <a:t>Explore Sikhism</a:t>
            </a:r>
            <a:r>
              <a:rPr lang="en-US" dirty="0" smtClean="0">
                <a:latin typeface="Twinkl Cursive Unlooped" panose="02000000000000000000" pitchFamily="2" charset="77"/>
              </a:rPr>
              <a:t>….</a:t>
            </a:r>
            <a:endParaRPr lang="en-US" dirty="0">
              <a:latin typeface="Twinkl Cursive Unlooped" panose="02000000000000000000" pitchFamily="2" charset="77"/>
            </a:endParaRPr>
          </a:p>
        </p:txBody>
      </p:sp>
      <p:sp>
        <p:nvSpPr>
          <p:cNvPr id="54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4840389" y="7351327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6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60677" y="7776144"/>
            <a:ext cx="3260770" cy="116955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2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25011" y="4325003"/>
            <a:ext cx="3281051" cy="398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24655" y="2965422"/>
            <a:ext cx="3272582" cy="386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5079555" y="1397823"/>
            <a:ext cx="472479" cy="50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C6DDF595-D873-4C5D-8B2A-737FB2A9DC52}"/>
              </a:ext>
            </a:extLst>
          </p:cNvPr>
          <p:cNvSpPr/>
          <p:nvPr/>
        </p:nvSpPr>
        <p:spPr>
          <a:xfrm>
            <a:off x="3267199" y="7448222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F903ED0-2D89-45B3-8F7E-AB1BF9335DD8}"/>
              </a:ext>
            </a:extLst>
          </p:cNvPr>
          <p:cNvSpPr/>
          <p:nvPr/>
        </p:nvSpPr>
        <p:spPr>
          <a:xfrm>
            <a:off x="4523279" y="5976407"/>
            <a:ext cx="147092" cy="49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6364EE18-0A1B-4236-BD4A-85CDAA65F743}"/>
              </a:ext>
            </a:extLst>
          </p:cNvPr>
          <p:cNvSpPr/>
          <p:nvPr/>
        </p:nvSpPr>
        <p:spPr>
          <a:xfrm>
            <a:off x="2670806" y="6189467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9A630C-F87B-492F-B1D7-B6706014B159}"/>
              </a:ext>
            </a:extLst>
          </p:cNvPr>
          <p:cNvSpPr/>
          <p:nvPr/>
        </p:nvSpPr>
        <p:spPr>
          <a:xfrm>
            <a:off x="5093372" y="5028099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15A90BD2-6EA3-49A1-8D44-203FA4BAABBE}"/>
              </a:ext>
            </a:extLst>
          </p:cNvPr>
          <p:cNvSpPr/>
          <p:nvPr/>
        </p:nvSpPr>
        <p:spPr>
          <a:xfrm>
            <a:off x="1895674" y="3782502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4456" name="Rectangle 67">
            <a:extLst>
              <a:ext uri="{FF2B5EF4-FFF2-40B4-BE49-F238E27FC236}">
                <a16:creationId xmlns:a16="http://schemas.microsoft.com/office/drawing/2014/main" id="{3E9B9E07-DC45-4F08-B72F-E146BB0D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752" y="5522649"/>
            <a:ext cx="763988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49">
                <a:latin typeface="Arial" panose="020B0604020202020204" pitchFamily="34" charset="0"/>
              </a:rPr>
              <a:t>.</a:t>
            </a:r>
            <a:endParaRPr lang="en-GB" altLang="en-US" sz="449"/>
          </a:p>
        </p:txBody>
      </p:sp>
      <p:sp>
        <p:nvSpPr>
          <p:cNvPr id="14458" name="TextBox 95">
            <a:extLst>
              <a:ext uri="{FF2B5EF4-FFF2-40B4-BE49-F238E27FC236}">
                <a16:creationId xmlns:a16="http://schemas.microsoft.com/office/drawing/2014/main" id="{C8BDFB5F-34C5-44EE-8FF1-3E8F1C46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07" y="4923582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7030A0"/>
                </a:solidFill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4460" name="TextBox 95">
            <a:extLst>
              <a:ext uri="{FF2B5EF4-FFF2-40B4-BE49-F238E27FC236}">
                <a16:creationId xmlns:a16="http://schemas.microsoft.com/office/drawing/2014/main" id="{C717C525-AE99-4DE9-8464-89631738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819" y="4773487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FF0000"/>
                </a:solidFill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03C76F1-44C3-4518-A1B9-BB282691755F}"/>
              </a:ext>
            </a:extLst>
          </p:cNvPr>
          <p:cNvSpPr/>
          <p:nvPr/>
        </p:nvSpPr>
        <p:spPr>
          <a:xfrm>
            <a:off x="1856896" y="8664185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7336FEC-C8A1-4BC8-9C94-447C12757A96}"/>
              </a:ext>
            </a:extLst>
          </p:cNvPr>
          <p:cNvSpPr/>
          <p:nvPr/>
        </p:nvSpPr>
        <p:spPr>
          <a:xfrm>
            <a:off x="2378664" y="4207531"/>
            <a:ext cx="2117733" cy="557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75" dirty="0">
              <a:solidFill>
                <a:srgbClr val="FF0000"/>
              </a:solidFill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270675" y="1641606"/>
            <a:ext cx="1979726" cy="148552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F0E38D3-DD30-4852-AF84-3811B9C1992C}"/>
              </a:ext>
            </a:extLst>
          </p:cNvPr>
          <p:cNvSpPr/>
          <p:nvPr/>
        </p:nvSpPr>
        <p:spPr>
          <a:xfrm>
            <a:off x="2024656" y="1416813"/>
            <a:ext cx="3272582" cy="3909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3" name="Block Arc 52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307435" y="334885"/>
            <a:ext cx="1438000" cy="1521832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790128-783C-4A42-A53C-3C389A826938}"/>
              </a:ext>
            </a:extLst>
          </p:cNvPr>
          <p:cNvSpPr/>
          <p:nvPr/>
        </p:nvSpPr>
        <p:spPr>
          <a:xfrm>
            <a:off x="1964722" y="5503227"/>
            <a:ext cx="3272582" cy="403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968F11-544A-4269-A8CC-372AACF17E51}"/>
              </a:ext>
            </a:extLst>
          </p:cNvPr>
          <p:cNvSpPr/>
          <p:nvPr/>
        </p:nvSpPr>
        <p:spPr>
          <a:xfrm>
            <a:off x="1978795" y="6856440"/>
            <a:ext cx="4236268" cy="390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pic>
        <p:nvPicPr>
          <p:cNvPr id="1032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0" y="14880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0" descr="Arrow Left Icon 2745">
            <a:extLst>
              <a:ext uri="{FF2B5EF4-FFF2-40B4-BE49-F238E27FC236}">
                <a16:creationId xmlns:a16="http://schemas.microsoft.com/office/drawing/2014/main" id="{18C958F7-4644-4CA4-8A63-37B6E5AA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39637">
            <a:off x="1504731" y="55049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E3D3499-6B6C-419C-BB12-C0A6D169B7C3}"/>
              </a:ext>
            </a:extLst>
          </p:cNvPr>
          <p:cNvSpPr/>
          <p:nvPr/>
        </p:nvSpPr>
        <p:spPr>
          <a:xfrm rot="5400000">
            <a:off x="6171249" y="6685790"/>
            <a:ext cx="769312" cy="67975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4" name="Block Arc 63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34386" y="3160091"/>
            <a:ext cx="1765435" cy="1376097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5" name="Block Arc 64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453648" y="4516789"/>
            <a:ext cx="1724292" cy="137206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05609" y="5673705"/>
            <a:ext cx="1744371" cy="1395834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pic>
        <p:nvPicPr>
          <p:cNvPr id="67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19" y="2954470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3372" y="1337865"/>
            <a:ext cx="300325" cy="3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39" y="4303103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281" y="5517852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9870">
            <a:off x="1622026" y="684850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: Rounded Corners 1">
            <a:extLst>
              <a:ext uri="{FF2B5EF4-FFF2-40B4-BE49-F238E27FC236}">
                <a16:creationId xmlns:a16="http://schemas.microsoft.com/office/drawing/2014/main" id="{9922B56B-FC81-4B4E-AB4F-96B97CB48FC5}"/>
              </a:ext>
            </a:extLst>
          </p:cNvPr>
          <p:cNvSpPr/>
          <p:nvPr/>
        </p:nvSpPr>
        <p:spPr>
          <a:xfrm>
            <a:off x="494187" y="1471057"/>
            <a:ext cx="710769" cy="236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 smtClean="0">
                <a:solidFill>
                  <a:schemeClr val="tx1"/>
                </a:solidFill>
              </a:rPr>
              <a:t>Reception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20779"/>
            <a:ext cx="2269050" cy="338554"/>
          </a:xfrm>
          <a:prstGeom prst="rect">
            <a:avLst/>
          </a:prstGeom>
          <a:solidFill>
            <a:srgbClr val="FFE181"/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800" b="1" dirty="0"/>
              <a:t> </a:t>
            </a:r>
            <a:r>
              <a:rPr lang="en-GB" sz="800" b="1" dirty="0" smtClean="0"/>
              <a:t>                          </a:t>
            </a:r>
            <a:r>
              <a:rPr lang="en-GB" sz="800" b="1" dirty="0" smtClean="0"/>
              <a:t>Encounter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/>
              <a:t>How do Hindu bothers and sisters show love?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621994" y="550019"/>
            <a:ext cx="3063995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ts val="1205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Explore how </a:t>
            </a:r>
            <a:r>
              <a:rPr lang="en-GB" sz="800" dirty="0" smtClean="0"/>
              <a:t>Hindu a celebrates </a:t>
            </a:r>
            <a:r>
              <a:rPr lang="en-GB" sz="800" dirty="0"/>
              <a:t>devotion to a deity at the festival of Holi</a:t>
            </a:r>
            <a:r>
              <a:rPr lang="en-GB" sz="800" dirty="0" smtClean="0"/>
              <a:t>?</a:t>
            </a:r>
          </a:p>
          <a:p>
            <a:pPr marL="171450" lvl="0" indent="-171450">
              <a:lnSpc>
                <a:spcPts val="1205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Find out about Vishnu</a:t>
            </a:r>
          </a:p>
          <a:p>
            <a:pPr marL="171450" lvl="0" indent="-171450">
              <a:lnSpc>
                <a:spcPts val="1205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800" dirty="0"/>
              <a:t>ead the story of Krishna and </a:t>
            </a:r>
            <a:r>
              <a:rPr lang="en-GB" sz="800" dirty="0" err="1"/>
              <a:t>Radha</a:t>
            </a: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66294" y="2774210"/>
            <a:ext cx="3574392" cy="1015663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43222" y="3889718"/>
            <a:ext cx="3033549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Explore the idea of Karma and why Hindus want to collect good Karma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</a:rPr>
              <a:t>Look at different Hindu stories to understand Karma and Samsara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</a:rPr>
              <a:t>Explore the ways Hindus can encourage ‘good’ Karma through their community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18787" y="5200748"/>
            <a:ext cx="2674358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D</a:t>
            </a:r>
            <a:r>
              <a:rPr lang="en-GB" sz="800" dirty="0"/>
              <a:t>escribe what a Hindu might learn from the story of Rama and </a:t>
            </a:r>
            <a:r>
              <a:rPr lang="en-GB" sz="800" dirty="0" err="1"/>
              <a:t>Sita</a:t>
            </a:r>
            <a:r>
              <a:rPr lang="en-GB" sz="800" dirty="0"/>
              <a:t>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some things Hindus do to celebrate Rama and </a:t>
            </a:r>
            <a:r>
              <a:rPr lang="en-GB" sz="800" dirty="0" err="1"/>
              <a:t>Sita’s</a:t>
            </a:r>
            <a:r>
              <a:rPr lang="en-GB" sz="800" dirty="0"/>
              <a:t> commitment to duty and describe how Hindus celebrate Diwali</a:t>
            </a:r>
            <a:r>
              <a:rPr lang="en-GB" sz="800" dirty="0" smtClean="0"/>
              <a:t>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what happens at a Hindu wedding.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7573" y="6763559"/>
            <a:ext cx="326077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ts val="1205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Engage</a:t>
            </a:r>
            <a:r>
              <a:rPr lang="en-GB" sz="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with the idea that different pathways go to the same goal</a:t>
            </a:r>
          </a:p>
          <a:p>
            <a:pPr marL="171450" lvl="0" indent="-171450">
              <a:lnSpc>
                <a:spcPts val="1205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Look at narratives to learn about the different pathways to moksha</a:t>
            </a:r>
          </a:p>
          <a:p>
            <a:pPr marL="171450" lvl="0" indent="-171450">
              <a:lnSpc>
                <a:spcPts val="1205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Explore different ways community's go on this journey through bhakti yoga and showing love and devotion through the way they live</a:t>
            </a:r>
            <a:endParaRPr lang="en-GB" sz="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225D9E8C-8095-1888-AA6C-D86DCE515DA0}"/>
              </a:ext>
            </a:extLst>
          </p:cNvPr>
          <p:cNvSpPr/>
          <p:nvPr/>
        </p:nvSpPr>
        <p:spPr>
          <a:xfrm>
            <a:off x="5602198" y="22546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1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CDFED87B-A340-53DF-770A-626780A2B2B0}"/>
              </a:ext>
            </a:extLst>
          </p:cNvPr>
          <p:cNvSpPr/>
          <p:nvPr/>
        </p:nvSpPr>
        <p:spPr>
          <a:xfrm>
            <a:off x="3756283" y="2370344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2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">
            <a:extLst>
              <a:ext uri="{FF2B5EF4-FFF2-40B4-BE49-F238E27FC236}">
                <a16:creationId xmlns:a16="http://schemas.microsoft.com/office/drawing/2014/main" id="{3E1F2A21-B44D-24F9-C00E-70BB0CC24D4B}"/>
              </a:ext>
            </a:extLst>
          </p:cNvPr>
          <p:cNvSpPr/>
          <p:nvPr/>
        </p:nvSpPr>
        <p:spPr>
          <a:xfrm>
            <a:off x="1225749" y="3432917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3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">
            <a:extLst>
              <a:ext uri="{FF2B5EF4-FFF2-40B4-BE49-F238E27FC236}">
                <a16:creationId xmlns:a16="http://schemas.microsoft.com/office/drawing/2014/main" id="{CDBA7329-3B48-C9F0-2D3F-25AFAC1A52DD}"/>
              </a:ext>
            </a:extLst>
          </p:cNvPr>
          <p:cNvSpPr/>
          <p:nvPr/>
        </p:nvSpPr>
        <p:spPr>
          <a:xfrm>
            <a:off x="5153991" y="4745863"/>
            <a:ext cx="627203" cy="268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4 </a:t>
            </a:r>
            <a:endParaRPr lang="en-GB" sz="894" dirty="0">
              <a:solidFill>
                <a:schemeClr val="tx1"/>
              </a:solidFill>
            </a:endParaRPr>
          </a:p>
        </p:txBody>
      </p:sp>
      <p:pic>
        <p:nvPicPr>
          <p:cNvPr id="15" name="Picture 10" descr="Arrow Left Icon 2745">
            <a:extLst>
              <a:ext uri="{FF2B5EF4-FFF2-40B4-BE49-F238E27FC236}">
                <a16:creationId xmlns:a16="http://schemas.microsoft.com/office/drawing/2014/main" id="{7C4FACA1-F12D-EEF8-CAE6-B5BB680B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2820" y="68106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1129859" y="626887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5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C7A5F-F663-26D3-F8D4-DC64E67D4FA1}"/>
              </a:ext>
            </a:extLst>
          </p:cNvPr>
          <p:cNvSpPr txBox="1"/>
          <p:nvPr/>
        </p:nvSpPr>
        <p:spPr>
          <a:xfrm>
            <a:off x="67572" y="35387"/>
            <a:ext cx="593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winkl" panose="02000000000000000000" pitchFamily="2" charset="0"/>
              </a:rPr>
              <a:t>Explore Hinduism</a:t>
            </a:r>
            <a:r>
              <a:rPr lang="en-US" dirty="0" smtClean="0">
                <a:latin typeface="Twinkl Cursive Unlooped" panose="02000000000000000000" pitchFamily="2" charset="77"/>
              </a:rPr>
              <a:t>….</a:t>
            </a:r>
            <a:endParaRPr lang="en-US" dirty="0">
              <a:latin typeface="Twinkl Cursive Unlooped" panose="02000000000000000000" pitchFamily="2" charset="77"/>
            </a:endParaRPr>
          </a:p>
        </p:txBody>
      </p:sp>
      <p:sp>
        <p:nvSpPr>
          <p:cNvPr id="54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4840389" y="7539003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6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93297" y="8195835"/>
            <a:ext cx="326077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GB" sz="800" dirty="0"/>
              <a:t>nderstand that some Hindus read from the Gita every day for guidance, comfort and </a:t>
            </a:r>
            <a:r>
              <a:rPr lang="en-GB" sz="800" dirty="0" smtClean="0"/>
              <a:t>advice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effectLst/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800" dirty="0"/>
              <a:t>xpress the importance role of devotion or those who follow the Bhakti pathway. </a:t>
            </a:r>
            <a:endParaRPr lang="en-GB" sz="800" dirty="0" smtClean="0"/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Give </a:t>
            </a:r>
            <a:r>
              <a:rPr lang="en-GB" sz="800" dirty="0"/>
              <a:t>examples of how Hindus express beliefs and feelings about Krishna.</a:t>
            </a: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2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25011" y="4325003"/>
            <a:ext cx="3281051" cy="398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24655" y="2965422"/>
            <a:ext cx="3272582" cy="386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5079555" y="1397823"/>
            <a:ext cx="472479" cy="50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C6DDF595-D873-4C5D-8B2A-737FB2A9DC52}"/>
              </a:ext>
            </a:extLst>
          </p:cNvPr>
          <p:cNvSpPr/>
          <p:nvPr/>
        </p:nvSpPr>
        <p:spPr>
          <a:xfrm>
            <a:off x="3267199" y="7448222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F903ED0-2D89-45B3-8F7E-AB1BF9335DD8}"/>
              </a:ext>
            </a:extLst>
          </p:cNvPr>
          <p:cNvSpPr/>
          <p:nvPr/>
        </p:nvSpPr>
        <p:spPr>
          <a:xfrm>
            <a:off x="4523279" y="5976407"/>
            <a:ext cx="147092" cy="49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6364EE18-0A1B-4236-BD4A-85CDAA65F743}"/>
              </a:ext>
            </a:extLst>
          </p:cNvPr>
          <p:cNvSpPr/>
          <p:nvPr/>
        </p:nvSpPr>
        <p:spPr>
          <a:xfrm>
            <a:off x="2670806" y="6189467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9A630C-F87B-492F-B1D7-B6706014B159}"/>
              </a:ext>
            </a:extLst>
          </p:cNvPr>
          <p:cNvSpPr/>
          <p:nvPr/>
        </p:nvSpPr>
        <p:spPr>
          <a:xfrm>
            <a:off x="5093372" y="5028099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15A90BD2-6EA3-49A1-8D44-203FA4BAABBE}"/>
              </a:ext>
            </a:extLst>
          </p:cNvPr>
          <p:cNvSpPr/>
          <p:nvPr/>
        </p:nvSpPr>
        <p:spPr>
          <a:xfrm>
            <a:off x="1895674" y="3782502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4456" name="Rectangle 67">
            <a:extLst>
              <a:ext uri="{FF2B5EF4-FFF2-40B4-BE49-F238E27FC236}">
                <a16:creationId xmlns:a16="http://schemas.microsoft.com/office/drawing/2014/main" id="{3E9B9E07-DC45-4F08-B72F-E146BB0D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752" y="5522649"/>
            <a:ext cx="763988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49">
                <a:latin typeface="Arial" panose="020B0604020202020204" pitchFamily="34" charset="0"/>
              </a:rPr>
              <a:t>.</a:t>
            </a:r>
            <a:endParaRPr lang="en-GB" altLang="en-US" sz="449"/>
          </a:p>
        </p:txBody>
      </p:sp>
      <p:sp>
        <p:nvSpPr>
          <p:cNvPr id="14458" name="TextBox 95">
            <a:extLst>
              <a:ext uri="{FF2B5EF4-FFF2-40B4-BE49-F238E27FC236}">
                <a16:creationId xmlns:a16="http://schemas.microsoft.com/office/drawing/2014/main" id="{C8BDFB5F-34C5-44EE-8FF1-3E8F1C46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07" y="4923582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7030A0"/>
                </a:solidFill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4460" name="TextBox 95">
            <a:extLst>
              <a:ext uri="{FF2B5EF4-FFF2-40B4-BE49-F238E27FC236}">
                <a16:creationId xmlns:a16="http://schemas.microsoft.com/office/drawing/2014/main" id="{C717C525-AE99-4DE9-8464-89631738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819" y="4773487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FF0000"/>
                </a:solidFill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03C76F1-44C3-4518-A1B9-BB282691755F}"/>
              </a:ext>
            </a:extLst>
          </p:cNvPr>
          <p:cNvSpPr/>
          <p:nvPr/>
        </p:nvSpPr>
        <p:spPr>
          <a:xfrm>
            <a:off x="1856896" y="8664185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7336FEC-C8A1-4BC8-9C94-447C12757A96}"/>
              </a:ext>
            </a:extLst>
          </p:cNvPr>
          <p:cNvSpPr/>
          <p:nvPr/>
        </p:nvSpPr>
        <p:spPr>
          <a:xfrm>
            <a:off x="2378664" y="4207531"/>
            <a:ext cx="2117733" cy="557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75" dirty="0">
              <a:solidFill>
                <a:srgbClr val="FF0000"/>
              </a:solidFill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270675" y="1641606"/>
            <a:ext cx="1979726" cy="148552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F0E38D3-DD30-4852-AF84-3811B9C1992C}"/>
              </a:ext>
            </a:extLst>
          </p:cNvPr>
          <p:cNvSpPr/>
          <p:nvPr/>
        </p:nvSpPr>
        <p:spPr>
          <a:xfrm>
            <a:off x="2024656" y="1416813"/>
            <a:ext cx="3272582" cy="3909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3" name="Block Arc 52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307435" y="334885"/>
            <a:ext cx="1438000" cy="1521832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790128-783C-4A42-A53C-3C389A826938}"/>
              </a:ext>
            </a:extLst>
          </p:cNvPr>
          <p:cNvSpPr/>
          <p:nvPr/>
        </p:nvSpPr>
        <p:spPr>
          <a:xfrm>
            <a:off x="1964722" y="5503227"/>
            <a:ext cx="3272582" cy="403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968F11-544A-4269-A8CC-372AACF17E51}"/>
              </a:ext>
            </a:extLst>
          </p:cNvPr>
          <p:cNvSpPr/>
          <p:nvPr/>
        </p:nvSpPr>
        <p:spPr>
          <a:xfrm>
            <a:off x="1978795" y="6856440"/>
            <a:ext cx="4236268" cy="390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pic>
        <p:nvPicPr>
          <p:cNvPr id="1032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0" y="14880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0" descr="Arrow Left Icon 2745">
            <a:extLst>
              <a:ext uri="{FF2B5EF4-FFF2-40B4-BE49-F238E27FC236}">
                <a16:creationId xmlns:a16="http://schemas.microsoft.com/office/drawing/2014/main" id="{18C958F7-4644-4CA4-8A63-37B6E5AA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39637">
            <a:off x="1504731" y="55049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E3D3499-6B6C-419C-BB12-C0A6D169B7C3}"/>
              </a:ext>
            </a:extLst>
          </p:cNvPr>
          <p:cNvSpPr/>
          <p:nvPr/>
        </p:nvSpPr>
        <p:spPr>
          <a:xfrm rot="5400000">
            <a:off x="6171249" y="6685790"/>
            <a:ext cx="769312" cy="67975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4" name="Block Arc 63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34386" y="3160091"/>
            <a:ext cx="1765435" cy="1376097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5" name="Block Arc 64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453648" y="4516789"/>
            <a:ext cx="1724292" cy="137206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05609" y="5673705"/>
            <a:ext cx="1744371" cy="1395834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pic>
        <p:nvPicPr>
          <p:cNvPr id="67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19" y="2954470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3372" y="1337865"/>
            <a:ext cx="300325" cy="3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39" y="4303103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281" y="5517852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9870">
            <a:off x="1622026" y="684850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: Rounded Corners 1">
            <a:extLst>
              <a:ext uri="{FF2B5EF4-FFF2-40B4-BE49-F238E27FC236}">
                <a16:creationId xmlns:a16="http://schemas.microsoft.com/office/drawing/2014/main" id="{9922B56B-FC81-4B4E-AB4F-96B97CB48FC5}"/>
              </a:ext>
            </a:extLst>
          </p:cNvPr>
          <p:cNvSpPr/>
          <p:nvPr/>
        </p:nvSpPr>
        <p:spPr>
          <a:xfrm>
            <a:off x="503622" y="635330"/>
            <a:ext cx="761897" cy="2053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 smtClean="0">
                <a:solidFill>
                  <a:schemeClr val="tx1"/>
                </a:solidFill>
              </a:rPr>
              <a:t>Reception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092" y="910595"/>
            <a:ext cx="2269050" cy="338554"/>
          </a:xfrm>
          <a:prstGeom prst="rect">
            <a:avLst/>
          </a:prstGeom>
          <a:solidFill>
            <a:srgbClr val="FFE181"/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800" b="1" dirty="0" smtClean="0"/>
              <a:t>                 Encounter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A </a:t>
            </a:r>
            <a:r>
              <a:rPr lang="en-GB" sz="800" dirty="0" smtClean="0"/>
              <a:t>Buddhist story- The Monkey King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621994" y="550019"/>
            <a:ext cx="3063995" cy="84664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51571" y="2678489"/>
            <a:ext cx="3574392" cy="861774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43222" y="3889718"/>
            <a:ext cx="3033549" cy="69653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18787" y="5200748"/>
            <a:ext cx="2674358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7573" y="6763559"/>
            <a:ext cx="3260770" cy="1465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800" dirty="0"/>
              <a:t>etell the story of Buddha’s enlightenment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the Eightfold Path as techniques for overcoming suffering.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>
                <a:latin typeface="MPQAV Y+ Arial M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800" dirty="0"/>
              <a:t>escribe the use and importance of stillness and meditation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Describe how Humanist advertising expresses their beliefs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Describe some practices involved at Humanist celebrations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Explore how being a humanist affects someone's life and decision making.. </a:t>
            </a: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225D9E8C-8095-1888-AA6C-D86DCE515DA0}"/>
              </a:ext>
            </a:extLst>
          </p:cNvPr>
          <p:cNvSpPr/>
          <p:nvPr/>
        </p:nvSpPr>
        <p:spPr>
          <a:xfrm>
            <a:off x="5602198" y="22546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1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CDFED87B-A340-53DF-770A-626780A2B2B0}"/>
              </a:ext>
            </a:extLst>
          </p:cNvPr>
          <p:cNvSpPr/>
          <p:nvPr/>
        </p:nvSpPr>
        <p:spPr>
          <a:xfrm>
            <a:off x="3756283" y="2370344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2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">
            <a:extLst>
              <a:ext uri="{FF2B5EF4-FFF2-40B4-BE49-F238E27FC236}">
                <a16:creationId xmlns:a16="http://schemas.microsoft.com/office/drawing/2014/main" id="{3E1F2A21-B44D-24F9-C00E-70BB0CC24D4B}"/>
              </a:ext>
            </a:extLst>
          </p:cNvPr>
          <p:cNvSpPr/>
          <p:nvPr/>
        </p:nvSpPr>
        <p:spPr>
          <a:xfrm>
            <a:off x="1225749" y="3432917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3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">
            <a:extLst>
              <a:ext uri="{FF2B5EF4-FFF2-40B4-BE49-F238E27FC236}">
                <a16:creationId xmlns:a16="http://schemas.microsoft.com/office/drawing/2014/main" id="{CDBA7329-3B48-C9F0-2D3F-25AFAC1A52DD}"/>
              </a:ext>
            </a:extLst>
          </p:cNvPr>
          <p:cNvSpPr/>
          <p:nvPr/>
        </p:nvSpPr>
        <p:spPr>
          <a:xfrm>
            <a:off x="5153991" y="4745863"/>
            <a:ext cx="627203" cy="268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4 </a:t>
            </a:r>
            <a:endParaRPr lang="en-GB" sz="894" dirty="0">
              <a:solidFill>
                <a:schemeClr val="tx1"/>
              </a:solidFill>
            </a:endParaRPr>
          </a:p>
        </p:txBody>
      </p:sp>
      <p:pic>
        <p:nvPicPr>
          <p:cNvPr id="15" name="Picture 10" descr="Arrow Left Icon 2745">
            <a:extLst>
              <a:ext uri="{FF2B5EF4-FFF2-40B4-BE49-F238E27FC236}">
                <a16:creationId xmlns:a16="http://schemas.microsoft.com/office/drawing/2014/main" id="{7C4FACA1-F12D-EEF8-CAE6-B5BB680B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2820" y="68106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1129859" y="626887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5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C7A5F-F663-26D3-F8D4-DC64E67D4FA1}"/>
              </a:ext>
            </a:extLst>
          </p:cNvPr>
          <p:cNvSpPr txBox="1"/>
          <p:nvPr/>
        </p:nvSpPr>
        <p:spPr>
          <a:xfrm>
            <a:off x="67572" y="35387"/>
            <a:ext cx="593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winkl" panose="02000000000000000000" pitchFamily="2" charset="0"/>
              </a:rPr>
              <a:t>Explore </a:t>
            </a:r>
            <a:r>
              <a:rPr lang="en-US" dirty="0" smtClean="0">
                <a:latin typeface="Twinkl" panose="02000000000000000000" pitchFamily="2" charset="0"/>
              </a:rPr>
              <a:t>Buddhism</a:t>
            </a:r>
            <a:endParaRPr lang="en-US" dirty="0">
              <a:latin typeface="Twinkl Cursive Unlooped" panose="02000000000000000000" pitchFamily="2" charset="77"/>
            </a:endParaRPr>
          </a:p>
        </p:txBody>
      </p:sp>
      <p:sp>
        <p:nvSpPr>
          <p:cNvPr id="54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4810080" y="7295084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6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93296" y="7661283"/>
            <a:ext cx="3260770" cy="100431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b="1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S</a:t>
            </a:r>
            <a:r>
              <a:rPr lang="en-GB" sz="800" dirty="0"/>
              <a:t>how how Buddhists express their belief that the Buddha is a refuge 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Explain</a:t>
            </a:r>
            <a:r>
              <a:rPr lang="en-GB" sz="800" dirty="0"/>
              <a:t> how the Buddha’s teachings (dharma) help Buddhists journey along the path.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/>
              <a:t>Explain how members of the Sangha support each other at the festival of </a:t>
            </a:r>
            <a:r>
              <a:rPr lang="en-GB" sz="800" dirty="0" err="1"/>
              <a:t>Wesak</a:t>
            </a:r>
            <a:r>
              <a:rPr lang="en-GB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10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25011" y="4325003"/>
            <a:ext cx="3281051" cy="398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24655" y="2965422"/>
            <a:ext cx="3272582" cy="386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5079555" y="1397823"/>
            <a:ext cx="472479" cy="50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C6DDF595-D873-4C5D-8B2A-737FB2A9DC52}"/>
              </a:ext>
            </a:extLst>
          </p:cNvPr>
          <p:cNvSpPr/>
          <p:nvPr/>
        </p:nvSpPr>
        <p:spPr>
          <a:xfrm>
            <a:off x="3267199" y="7448222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F903ED0-2D89-45B3-8F7E-AB1BF9335DD8}"/>
              </a:ext>
            </a:extLst>
          </p:cNvPr>
          <p:cNvSpPr/>
          <p:nvPr/>
        </p:nvSpPr>
        <p:spPr>
          <a:xfrm>
            <a:off x="4523279" y="5976407"/>
            <a:ext cx="147092" cy="49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6364EE18-0A1B-4236-BD4A-85CDAA65F743}"/>
              </a:ext>
            </a:extLst>
          </p:cNvPr>
          <p:cNvSpPr/>
          <p:nvPr/>
        </p:nvSpPr>
        <p:spPr>
          <a:xfrm>
            <a:off x="2670806" y="6189467"/>
            <a:ext cx="41899" cy="4261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9A630C-F87B-492F-B1D7-B6706014B159}"/>
              </a:ext>
            </a:extLst>
          </p:cNvPr>
          <p:cNvSpPr/>
          <p:nvPr/>
        </p:nvSpPr>
        <p:spPr>
          <a:xfrm>
            <a:off x="5093372" y="5028099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15A90BD2-6EA3-49A1-8D44-203FA4BAABBE}"/>
              </a:ext>
            </a:extLst>
          </p:cNvPr>
          <p:cNvSpPr/>
          <p:nvPr/>
        </p:nvSpPr>
        <p:spPr>
          <a:xfrm>
            <a:off x="1895674" y="3782502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4456" name="Rectangle 67">
            <a:extLst>
              <a:ext uri="{FF2B5EF4-FFF2-40B4-BE49-F238E27FC236}">
                <a16:creationId xmlns:a16="http://schemas.microsoft.com/office/drawing/2014/main" id="{3E9B9E07-DC45-4F08-B72F-E146BB0D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752" y="5522649"/>
            <a:ext cx="763988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49">
                <a:latin typeface="Arial" panose="020B0604020202020204" pitchFamily="34" charset="0"/>
              </a:rPr>
              <a:t>.</a:t>
            </a:r>
            <a:endParaRPr lang="en-GB" altLang="en-US" sz="449"/>
          </a:p>
        </p:txBody>
      </p:sp>
      <p:sp>
        <p:nvSpPr>
          <p:cNvPr id="14458" name="TextBox 95">
            <a:extLst>
              <a:ext uri="{FF2B5EF4-FFF2-40B4-BE49-F238E27FC236}">
                <a16:creationId xmlns:a16="http://schemas.microsoft.com/office/drawing/2014/main" id="{C8BDFB5F-34C5-44EE-8FF1-3E8F1C46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07" y="4923582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7030A0"/>
                </a:solidFill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4460" name="TextBox 95">
            <a:extLst>
              <a:ext uri="{FF2B5EF4-FFF2-40B4-BE49-F238E27FC236}">
                <a16:creationId xmlns:a16="http://schemas.microsoft.com/office/drawing/2014/main" id="{C717C525-AE99-4DE9-8464-89631738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819" y="4773487"/>
            <a:ext cx="732787" cy="16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9">
                <a:solidFill>
                  <a:srgbClr val="FF0000"/>
                </a:solidFill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03C76F1-44C3-4518-A1B9-BB282691755F}"/>
              </a:ext>
            </a:extLst>
          </p:cNvPr>
          <p:cNvSpPr/>
          <p:nvPr/>
        </p:nvSpPr>
        <p:spPr>
          <a:xfrm>
            <a:off x="1856896" y="8664185"/>
            <a:ext cx="60620" cy="3904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011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7336FEC-C8A1-4BC8-9C94-447C12757A96}"/>
              </a:ext>
            </a:extLst>
          </p:cNvPr>
          <p:cNvSpPr/>
          <p:nvPr/>
        </p:nvSpPr>
        <p:spPr>
          <a:xfrm>
            <a:off x="2378664" y="4207531"/>
            <a:ext cx="2117733" cy="557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75" dirty="0">
              <a:solidFill>
                <a:srgbClr val="FF0000"/>
              </a:solidFill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270675" y="1641606"/>
            <a:ext cx="1979726" cy="148552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F0E38D3-DD30-4852-AF84-3811B9C1992C}"/>
              </a:ext>
            </a:extLst>
          </p:cNvPr>
          <p:cNvSpPr/>
          <p:nvPr/>
        </p:nvSpPr>
        <p:spPr>
          <a:xfrm>
            <a:off x="2024656" y="1416813"/>
            <a:ext cx="3272582" cy="3909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3" name="Block Arc 52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307435" y="334885"/>
            <a:ext cx="1438000" cy="1521832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790128-783C-4A42-A53C-3C389A826938}"/>
              </a:ext>
            </a:extLst>
          </p:cNvPr>
          <p:cNvSpPr/>
          <p:nvPr/>
        </p:nvSpPr>
        <p:spPr>
          <a:xfrm>
            <a:off x="1964722" y="5503227"/>
            <a:ext cx="3272582" cy="403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968F11-544A-4269-A8CC-372AACF17E51}"/>
              </a:ext>
            </a:extLst>
          </p:cNvPr>
          <p:cNvSpPr/>
          <p:nvPr/>
        </p:nvSpPr>
        <p:spPr>
          <a:xfrm>
            <a:off x="1978795" y="6856440"/>
            <a:ext cx="4236268" cy="390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 dirty="0"/>
          </a:p>
        </p:txBody>
      </p:sp>
      <p:pic>
        <p:nvPicPr>
          <p:cNvPr id="1032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0" y="14880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0" descr="Arrow Left Icon 2745">
            <a:extLst>
              <a:ext uri="{FF2B5EF4-FFF2-40B4-BE49-F238E27FC236}">
                <a16:creationId xmlns:a16="http://schemas.microsoft.com/office/drawing/2014/main" id="{18C958F7-4644-4CA4-8A63-37B6E5AA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39637">
            <a:off x="1504731" y="55049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E3D3499-6B6C-419C-BB12-C0A6D169B7C3}"/>
              </a:ext>
            </a:extLst>
          </p:cNvPr>
          <p:cNvSpPr/>
          <p:nvPr/>
        </p:nvSpPr>
        <p:spPr>
          <a:xfrm rot="5400000">
            <a:off x="6171249" y="6685790"/>
            <a:ext cx="769312" cy="67975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4" name="Block Arc 63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34386" y="3160091"/>
            <a:ext cx="1765435" cy="1376097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5" name="Block Arc 64">
            <a:extLst>
              <a:ext uri="{FF2B5EF4-FFF2-40B4-BE49-F238E27FC236}">
                <a16:creationId xmlns:a16="http://schemas.microsoft.com/office/drawing/2014/main" id="{9F1EC80D-A7D8-4DA8-835E-D6D753B17D5A}"/>
              </a:ext>
            </a:extLst>
          </p:cNvPr>
          <p:cNvSpPr/>
          <p:nvPr/>
        </p:nvSpPr>
        <p:spPr>
          <a:xfrm rot="5400000" flipH="1">
            <a:off x="4453648" y="4516789"/>
            <a:ext cx="1724292" cy="137206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C5735798-E7FA-4435-AD01-055B7082B761}"/>
              </a:ext>
            </a:extLst>
          </p:cNvPr>
          <p:cNvSpPr/>
          <p:nvPr/>
        </p:nvSpPr>
        <p:spPr>
          <a:xfrm rot="16200000">
            <a:off x="1105609" y="5673705"/>
            <a:ext cx="1744371" cy="1395834"/>
          </a:xfrm>
          <a:prstGeom prst="blockArc">
            <a:avLst>
              <a:gd name="adj1" fmla="val 10672036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14569">
              <a:defRPr/>
            </a:pPr>
            <a:endParaRPr lang="en-US" sz="1210">
              <a:solidFill>
                <a:schemeClr val="tx1"/>
              </a:solidFill>
            </a:endParaRPr>
          </a:p>
        </p:txBody>
      </p:sp>
      <p:pic>
        <p:nvPicPr>
          <p:cNvPr id="67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19" y="2954470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3372" y="1337865"/>
            <a:ext cx="300325" cy="3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39" y="4303103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Arrow Left Icon 2745">
            <a:extLst>
              <a:ext uri="{FF2B5EF4-FFF2-40B4-BE49-F238E27FC236}">
                <a16:creationId xmlns:a16="http://schemas.microsoft.com/office/drawing/2014/main" id="{391FB50C-1D02-4A56-9412-29A1A768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281" y="5517852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Arrow Icon 1920919">
            <a:extLst>
              <a:ext uri="{FF2B5EF4-FFF2-40B4-BE49-F238E27FC236}">
                <a16:creationId xmlns:a16="http://schemas.microsoft.com/office/drawing/2014/main" id="{9B3F5272-2E50-4AC3-9DC5-90F796DFA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9870">
            <a:off x="1622026" y="6848505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: Rounded Corners 1">
            <a:extLst>
              <a:ext uri="{FF2B5EF4-FFF2-40B4-BE49-F238E27FC236}">
                <a16:creationId xmlns:a16="http://schemas.microsoft.com/office/drawing/2014/main" id="{9922B56B-FC81-4B4E-AB4F-96B97CB48FC5}"/>
              </a:ext>
            </a:extLst>
          </p:cNvPr>
          <p:cNvSpPr/>
          <p:nvPr/>
        </p:nvSpPr>
        <p:spPr>
          <a:xfrm>
            <a:off x="503622" y="635330"/>
            <a:ext cx="761897" cy="2053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 smtClean="0">
                <a:solidFill>
                  <a:schemeClr val="tx1"/>
                </a:solidFill>
              </a:rPr>
              <a:t>Reception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092" y="910595"/>
            <a:ext cx="2269050" cy="338554"/>
          </a:xfrm>
          <a:prstGeom prst="rect">
            <a:avLst/>
          </a:prstGeom>
          <a:solidFill>
            <a:srgbClr val="FFE181"/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800" b="1" dirty="0" smtClean="0"/>
              <a:t>                 Encounter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/>
              <a:t>A </a:t>
            </a:r>
            <a:r>
              <a:rPr lang="en-GB" sz="800" dirty="0" smtClean="0"/>
              <a:t>Buddhist story- The Monkey King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621994" y="550019"/>
            <a:ext cx="3063995" cy="84664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51571" y="2678489"/>
            <a:ext cx="3574392" cy="861774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43222" y="3889718"/>
            <a:ext cx="3033549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ts val="1205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how H</a:t>
            </a:r>
            <a:r>
              <a:rPr lang="en-GB" sz="800" dirty="0" smtClean="0"/>
              <a:t>umanists </a:t>
            </a:r>
            <a:r>
              <a:rPr lang="en-GB" sz="800" dirty="0"/>
              <a:t>use the golden rule as a basis for morality? </a:t>
            </a:r>
            <a:endParaRPr lang="en-GB" sz="800" dirty="0" smtClean="0"/>
          </a:p>
          <a:p>
            <a:pPr marL="171450" lvl="0" indent="-171450">
              <a:lnSpc>
                <a:spcPts val="1205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able to make links to - w</a:t>
            </a:r>
            <a:r>
              <a:rPr lang="en-GB" sz="800" dirty="0" smtClean="0"/>
              <a:t>hat </a:t>
            </a:r>
            <a:r>
              <a:rPr lang="en-GB" sz="800" dirty="0"/>
              <a:t>is your worldview</a:t>
            </a:r>
            <a:r>
              <a:rPr lang="en-GB" sz="800" dirty="0" smtClean="0"/>
              <a:t>?</a:t>
            </a:r>
          </a:p>
          <a:p>
            <a:pPr marL="171450" lvl="0" indent="-171450">
              <a:lnSpc>
                <a:spcPts val="1205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the idea of- W</a:t>
            </a:r>
            <a:r>
              <a:rPr lang="en-GB" sz="800" dirty="0" smtClean="0"/>
              <a:t>hat </a:t>
            </a:r>
            <a:r>
              <a:rPr lang="en-GB" sz="800" dirty="0"/>
              <a:t>is ‘The Golden Rule?’ </a:t>
            </a:r>
            <a:endParaRPr lang="en-GB" sz="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18787" y="5200748"/>
            <a:ext cx="2674358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 smtClean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MPQAV Y+ 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7573" y="6763559"/>
            <a:ext cx="3260770" cy="234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ts val="1205"/>
              </a:lnSpc>
              <a:spcAft>
                <a:spcPts val="0"/>
              </a:spcAft>
            </a:pPr>
            <a:endParaRPr lang="en-GB" sz="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225D9E8C-8095-1888-AA6C-D86DCE515DA0}"/>
              </a:ext>
            </a:extLst>
          </p:cNvPr>
          <p:cNvSpPr/>
          <p:nvPr/>
        </p:nvSpPr>
        <p:spPr>
          <a:xfrm>
            <a:off x="5602198" y="22546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1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CDFED87B-A340-53DF-770A-626780A2B2B0}"/>
              </a:ext>
            </a:extLst>
          </p:cNvPr>
          <p:cNvSpPr/>
          <p:nvPr/>
        </p:nvSpPr>
        <p:spPr>
          <a:xfrm>
            <a:off x="3756283" y="2370344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2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">
            <a:extLst>
              <a:ext uri="{FF2B5EF4-FFF2-40B4-BE49-F238E27FC236}">
                <a16:creationId xmlns:a16="http://schemas.microsoft.com/office/drawing/2014/main" id="{3E1F2A21-B44D-24F9-C00E-70BB0CC24D4B}"/>
              </a:ext>
            </a:extLst>
          </p:cNvPr>
          <p:cNvSpPr/>
          <p:nvPr/>
        </p:nvSpPr>
        <p:spPr>
          <a:xfrm>
            <a:off x="1225749" y="3432917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3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">
            <a:extLst>
              <a:ext uri="{FF2B5EF4-FFF2-40B4-BE49-F238E27FC236}">
                <a16:creationId xmlns:a16="http://schemas.microsoft.com/office/drawing/2014/main" id="{CDBA7329-3B48-C9F0-2D3F-25AFAC1A52DD}"/>
              </a:ext>
            </a:extLst>
          </p:cNvPr>
          <p:cNvSpPr/>
          <p:nvPr/>
        </p:nvSpPr>
        <p:spPr>
          <a:xfrm>
            <a:off x="5153991" y="4745863"/>
            <a:ext cx="627203" cy="2683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4 </a:t>
            </a:r>
            <a:endParaRPr lang="en-GB" sz="894" dirty="0">
              <a:solidFill>
                <a:schemeClr val="tx1"/>
              </a:solidFill>
            </a:endParaRPr>
          </a:p>
        </p:txBody>
      </p:sp>
      <p:pic>
        <p:nvPicPr>
          <p:cNvPr id="15" name="Picture 10" descr="Arrow Left Icon 2745">
            <a:extLst>
              <a:ext uri="{FF2B5EF4-FFF2-40B4-BE49-F238E27FC236}">
                <a16:creationId xmlns:a16="http://schemas.microsoft.com/office/drawing/2014/main" id="{7C4FACA1-F12D-EEF8-CAE6-B5BB680B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2820" y="6810628"/>
            <a:ext cx="300325" cy="3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1129859" y="6268872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</a:t>
            </a:r>
            <a:r>
              <a:rPr lang="en-GB" sz="894" dirty="0" smtClean="0">
                <a:solidFill>
                  <a:schemeClr val="tx1"/>
                </a:solidFill>
              </a:rPr>
              <a:t>5 </a:t>
            </a:r>
            <a:endParaRPr lang="en-GB" sz="894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C7A5F-F663-26D3-F8D4-DC64E67D4FA1}"/>
              </a:ext>
            </a:extLst>
          </p:cNvPr>
          <p:cNvSpPr txBox="1"/>
          <p:nvPr/>
        </p:nvSpPr>
        <p:spPr>
          <a:xfrm>
            <a:off x="67572" y="35387"/>
            <a:ext cx="593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winkl" panose="02000000000000000000" pitchFamily="2" charset="0"/>
              </a:rPr>
              <a:t>Explore </a:t>
            </a:r>
            <a:r>
              <a:rPr lang="en-US" dirty="0" smtClean="0">
                <a:latin typeface="Twinkl" panose="02000000000000000000" pitchFamily="2" charset="0"/>
              </a:rPr>
              <a:t>Humanism</a:t>
            </a:r>
            <a:endParaRPr lang="en-US" dirty="0">
              <a:latin typeface="Twinkl Cursive Unlooped" panose="02000000000000000000" pitchFamily="2" charset="77"/>
            </a:endParaRPr>
          </a:p>
        </p:txBody>
      </p:sp>
      <p:sp>
        <p:nvSpPr>
          <p:cNvPr id="54" name="Rectangle: Rounded Corners 1">
            <a:extLst>
              <a:ext uri="{FF2B5EF4-FFF2-40B4-BE49-F238E27FC236}">
                <a16:creationId xmlns:a16="http://schemas.microsoft.com/office/drawing/2014/main" id="{86A0EF9F-E697-0916-EA8D-BD7282D35F3C}"/>
              </a:ext>
            </a:extLst>
          </p:cNvPr>
          <p:cNvSpPr/>
          <p:nvPr/>
        </p:nvSpPr>
        <p:spPr>
          <a:xfrm>
            <a:off x="4810080" y="7295084"/>
            <a:ext cx="627203" cy="264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94" dirty="0">
                <a:solidFill>
                  <a:schemeClr val="tx1"/>
                </a:solidFill>
              </a:rPr>
              <a:t>Year 6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93296" y="7661283"/>
            <a:ext cx="3260770" cy="86177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  <a:ea typeface="Calibri" panose="020F0502020204030204" pitchFamily="34" charset="0"/>
                <a:cs typeface="MPQAV Y+ Arial MT"/>
              </a:rPr>
              <a:t>Explore why Humanists say happiness is the goal of life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</a:rPr>
              <a:t>Look at Humanists beliefs in texts and quotations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</a:rPr>
              <a:t>Explore the Humanist life ceremonies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800" dirty="0" smtClean="0">
                <a:latin typeface="Calibri Light" panose="020F0302020204030204" pitchFamily="34" charset="0"/>
              </a:rPr>
              <a:t>Explore aspects of happiness in Humanist decision-making</a:t>
            </a:r>
          </a:p>
          <a:p>
            <a:pPr marL="342900" lvl="0" indent="-342900">
              <a:lnSpc>
                <a:spcPts val="1205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60195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6086</TotalTime>
  <Words>1457</Words>
  <Application>Microsoft Office PowerPoint</Application>
  <PresentationFormat>A4 Paper (210x297 mm)</PresentationFormat>
  <Paragraphs>245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MPQAV Y+ Arial MT</vt:lpstr>
      <vt:lpstr>Symbol</vt:lpstr>
      <vt:lpstr>Times New Roman</vt:lpstr>
      <vt:lpstr>Twinkl</vt:lpstr>
      <vt:lpstr>Twinkl Cursive Unlooped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Hazel</dc:creator>
  <cp:lastModifiedBy>Year3b</cp:lastModifiedBy>
  <cp:revision>239</cp:revision>
  <cp:lastPrinted>2023-03-04T18:42:09Z</cp:lastPrinted>
  <dcterms:created xsi:type="dcterms:W3CDTF">2020-05-30T21:55:33Z</dcterms:created>
  <dcterms:modified xsi:type="dcterms:W3CDTF">2023-06-20T13:21:10Z</dcterms:modified>
</cp:coreProperties>
</file>