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4" r:id="rId3"/>
    <p:sldId id="265"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3"/>
  </p:normalViewPr>
  <p:slideViewPr>
    <p:cSldViewPr snapToGrid="0" snapToObjects="1">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B7D56-3E7D-CA41-BFC4-A11AFEE8C1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53E3C2-44EF-744A-B5B5-EB87827255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5AF466-C4F1-4140-8DF4-4343C430D63B}"/>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5" name="Footer Placeholder 4">
            <a:extLst>
              <a:ext uri="{FF2B5EF4-FFF2-40B4-BE49-F238E27FC236}">
                <a16:creationId xmlns:a16="http://schemas.microsoft.com/office/drawing/2014/main" id="{FBD02EFF-FF04-8D42-B094-54277C57FD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AF7A41A-880F-0D48-9BC2-2C6DA3188A4F}"/>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116672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87D99-950F-5B4D-97D4-CB3DFA12C7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5780DC-46BF-104C-B2E6-B423B8AB80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2FAEE5-C439-CA4B-9402-429FCFBEBA03}"/>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5" name="Footer Placeholder 4">
            <a:extLst>
              <a:ext uri="{FF2B5EF4-FFF2-40B4-BE49-F238E27FC236}">
                <a16:creationId xmlns:a16="http://schemas.microsoft.com/office/drawing/2014/main" id="{AFDC5A4E-D270-934C-A336-88B941FA6B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5D5FED-6E09-7844-B8AB-DD955547267A}"/>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285937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02A7E-D0AB-4D4A-AAB7-66626C326A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A65426-5307-0A4C-8EB2-58FC33977EC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EEE4C-8134-8B4A-91B3-1793AB10A50E}"/>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5" name="Footer Placeholder 4">
            <a:extLst>
              <a:ext uri="{FF2B5EF4-FFF2-40B4-BE49-F238E27FC236}">
                <a16:creationId xmlns:a16="http://schemas.microsoft.com/office/drawing/2014/main" id="{28C794F0-E2EB-264A-BAF8-24BB00EB31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16B3D8-2A28-C44A-AB93-37CB11924FD5}"/>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91573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D01FF-3846-334C-8759-2E6C5014F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E4FD81-F20B-9E4C-9DAA-684CE78D11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2CBDCA-3E7B-5044-B7E2-0E35E0ED4294}"/>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5" name="Footer Placeholder 4">
            <a:extLst>
              <a:ext uri="{FF2B5EF4-FFF2-40B4-BE49-F238E27FC236}">
                <a16:creationId xmlns:a16="http://schemas.microsoft.com/office/drawing/2014/main" id="{276B906A-1E38-A242-A4B4-16FA03831E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093DE0-7A43-9E42-8FF5-AE5A250F5781}"/>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229603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BE45E-AA3C-744D-BF4E-20ED4F2D50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C300BE-8BF8-4C41-826B-8F1B53496E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45966B-B320-BD44-BF4A-6ADC1807B43C}"/>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5" name="Footer Placeholder 4">
            <a:extLst>
              <a:ext uri="{FF2B5EF4-FFF2-40B4-BE49-F238E27FC236}">
                <a16:creationId xmlns:a16="http://schemas.microsoft.com/office/drawing/2014/main" id="{A536113C-3EF0-F04C-A805-79F8A6459F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30E44E-9E5A-ED47-A3E2-F9D969B45F01}"/>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173294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80251-2DFC-7B45-AA23-A573070559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6EDD82-6A5C-4140-8E46-4402EE4891C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09717B-B8C7-7F40-962B-684FF1188C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7A7047-649A-0147-833D-145EEBE41F9A}"/>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6" name="Footer Placeholder 5">
            <a:extLst>
              <a:ext uri="{FF2B5EF4-FFF2-40B4-BE49-F238E27FC236}">
                <a16:creationId xmlns:a16="http://schemas.microsoft.com/office/drawing/2014/main" id="{A8656518-3904-904C-A757-616C07352F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6AF114-C6CD-6345-81A0-56A9CE301463}"/>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608858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F17D-AA29-6C41-93EF-0D245DDD36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FE7C17-0751-CD4F-B707-5DD4A9865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2914D8-6B14-E143-B4AF-0EC77499AC7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85114C-C56E-9D46-9F89-EE4249E54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806CDD9-954A-5049-AEB0-47A1BA1767C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08F575-E3A9-8E4D-AA18-7AE16F6DC626}"/>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8" name="Footer Placeholder 7">
            <a:extLst>
              <a:ext uri="{FF2B5EF4-FFF2-40B4-BE49-F238E27FC236}">
                <a16:creationId xmlns:a16="http://schemas.microsoft.com/office/drawing/2014/main" id="{1BD343D4-53D9-CB43-8851-16CD09890DF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DE6BF68-4107-B94F-B7EB-C75B76820620}"/>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144256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DB9C9-1ED4-7545-9C70-06CE279C53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2063CC-77AE-B446-98AC-BF01FF99C34B}"/>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4" name="Footer Placeholder 3">
            <a:extLst>
              <a:ext uri="{FF2B5EF4-FFF2-40B4-BE49-F238E27FC236}">
                <a16:creationId xmlns:a16="http://schemas.microsoft.com/office/drawing/2014/main" id="{C9CE28AC-9FA6-AE44-BF98-776BE7F55E8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7ABBC61-BA86-C241-B62A-CF7897D11781}"/>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1826031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EF54DA-BD9C-B741-A6A0-682D7B48F47B}"/>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3" name="Footer Placeholder 2">
            <a:extLst>
              <a:ext uri="{FF2B5EF4-FFF2-40B4-BE49-F238E27FC236}">
                <a16:creationId xmlns:a16="http://schemas.microsoft.com/office/drawing/2014/main" id="{4D6B1B64-119A-3B4D-ACD3-D03D89E2546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B0390B8-DAC3-774B-8D77-71867EFCF8A2}"/>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348028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CED2-F837-9F46-BF10-8175A5FB3A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25D78F-DB75-754A-954B-C5C091A416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515D2E-F593-784C-9C8B-4CA2034BA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AAAA56-7459-3A42-817B-1BFCD6E0ED32}"/>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6" name="Footer Placeholder 5">
            <a:extLst>
              <a:ext uri="{FF2B5EF4-FFF2-40B4-BE49-F238E27FC236}">
                <a16:creationId xmlns:a16="http://schemas.microsoft.com/office/drawing/2014/main" id="{25A48090-D249-404A-86C7-2BA3D45FC7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DFC661-723B-D44E-B704-D28765540BD3}"/>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285539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213B-F593-E746-8EF0-F6FBC9A21E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A37CC0-3114-594F-8E4A-673A4FB6DB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5E191EC-93A1-BD4C-B2FD-D1E44ABA8B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B8F63B-EE94-5B47-94BA-8B9EF3704632}"/>
              </a:ext>
            </a:extLst>
          </p:cNvPr>
          <p:cNvSpPr>
            <a:spLocks noGrp="1"/>
          </p:cNvSpPr>
          <p:nvPr>
            <p:ph type="dt" sz="half" idx="10"/>
          </p:nvPr>
        </p:nvSpPr>
        <p:spPr/>
        <p:txBody>
          <a:bodyPr/>
          <a:lstStyle/>
          <a:p>
            <a:fld id="{2AC7945D-527A-B749-93F8-87DEFD32284A}" type="datetimeFigureOut">
              <a:rPr lang="en-US" smtClean="0"/>
              <a:t>2/7/2021</a:t>
            </a:fld>
            <a:endParaRPr lang="en-US" dirty="0"/>
          </a:p>
        </p:txBody>
      </p:sp>
      <p:sp>
        <p:nvSpPr>
          <p:cNvPr id="6" name="Footer Placeholder 5">
            <a:extLst>
              <a:ext uri="{FF2B5EF4-FFF2-40B4-BE49-F238E27FC236}">
                <a16:creationId xmlns:a16="http://schemas.microsoft.com/office/drawing/2014/main" id="{FCC91C16-CAD8-8E4C-BBC1-EC8BA87770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DAB7E6-B1DD-4A4B-AAAD-210FACB0C1F7}"/>
              </a:ext>
            </a:extLst>
          </p:cNvPr>
          <p:cNvSpPr>
            <a:spLocks noGrp="1"/>
          </p:cNvSpPr>
          <p:nvPr>
            <p:ph type="sldNum" sz="quarter" idx="12"/>
          </p:nvPr>
        </p:nvSpPr>
        <p:spPr/>
        <p:txBody>
          <a:bodyPr/>
          <a:lstStyle/>
          <a:p>
            <a:fld id="{05770443-B604-4E47-8F0D-ABEE6B203521}" type="slidenum">
              <a:rPr lang="en-US" smtClean="0"/>
              <a:t>‹#›</a:t>
            </a:fld>
            <a:endParaRPr lang="en-US" dirty="0"/>
          </a:p>
        </p:txBody>
      </p:sp>
    </p:spTree>
    <p:extLst>
      <p:ext uri="{BB962C8B-B14F-4D97-AF65-F5344CB8AC3E}">
        <p14:creationId xmlns:p14="http://schemas.microsoft.com/office/powerpoint/2010/main" val="3420421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9E1784-C3C5-CA4B-AE61-2F06CEBBD5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53142A-4D05-3945-97B6-4EBF118E98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BF1A7-9D79-0941-97AD-354065B025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7945D-527A-B749-93F8-87DEFD32284A}" type="datetimeFigureOut">
              <a:rPr lang="en-US" smtClean="0"/>
              <a:t>2/7/2021</a:t>
            </a:fld>
            <a:endParaRPr lang="en-US" dirty="0"/>
          </a:p>
        </p:txBody>
      </p:sp>
      <p:sp>
        <p:nvSpPr>
          <p:cNvPr id="5" name="Footer Placeholder 4">
            <a:extLst>
              <a:ext uri="{FF2B5EF4-FFF2-40B4-BE49-F238E27FC236}">
                <a16:creationId xmlns:a16="http://schemas.microsoft.com/office/drawing/2014/main" id="{81B24F4E-5834-DF4C-B0EF-392FB01545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B1293D3-02D0-9544-9829-5FC2978DA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70443-B604-4E47-8F0D-ABEE6B203521}" type="slidenum">
              <a:rPr lang="en-US" smtClean="0"/>
              <a:t>‹#›</a:t>
            </a:fld>
            <a:endParaRPr lang="en-US" dirty="0"/>
          </a:p>
        </p:txBody>
      </p:sp>
    </p:spTree>
    <p:extLst>
      <p:ext uri="{BB962C8B-B14F-4D97-AF65-F5344CB8AC3E}">
        <p14:creationId xmlns:p14="http://schemas.microsoft.com/office/powerpoint/2010/main" val="2126026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g98i5L1Z680" TargetMode="External"/><Relationship Id="rId13" Type="http://schemas.openxmlformats.org/officeDocument/2006/relationships/hyperlink" Target="https://www.redtedart.com/chinese-new-year-craft-dragon-puppet-free-printable/" TargetMode="External"/><Relationship Id="rId3" Type="http://schemas.openxmlformats.org/officeDocument/2006/relationships/hyperlink" Target="https://www.activityvillage.co.uk/traditional-chinese-games" TargetMode="External"/><Relationship Id="rId7" Type="http://schemas.openxmlformats.org/officeDocument/2006/relationships/hyperlink" Target="https://www.bbc.co.uk/cbeebies/watch/lets-go-club-chinese-lion-dance" TargetMode="External"/><Relationship Id="rId12" Type="http://schemas.openxmlformats.org/officeDocument/2006/relationships/hyperlink" Target="https://www.youtube.com/watch?v=P1AKwg7Ng2s" TargetMode="External"/><Relationship Id="rId2" Type="http://schemas.openxmlformats.org/officeDocument/2006/relationships/hyperlink" Target="https://www.bbc.co.uk/iplayer/episode/m00023c7/treasure-champs-series-2-1-kindness" TargetMode="External"/><Relationship Id="rId1" Type="http://schemas.openxmlformats.org/officeDocument/2006/relationships/slideLayout" Target="../slideLayouts/slideLayout1.xml"/><Relationship Id="rId6" Type="http://schemas.openxmlformats.org/officeDocument/2006/relationships/hyperlink" Target="http://www.helpmykidlearn.ie/activities/3-4" TargetMode="External"/><Relationship Id="rId11" Type="http://schemas.openxmlformats.org/officeDocument/2006/relationships/hyperlink" Target="https://www.bbc.co.uk/teach/terrific-scientific/KS2/zr63d6f" TargetMode="External"/><Relationship Id="rId5" Type="http://schemas.openxmlformats.org/officeDocument/2006/relationships/hyperlink" Target="http://www.helpmykidlearn.ie/activities/5-7" TargetMode="External"/><Relationship Id="rId15" Type="http://schemas.openxmlformats.org/officeDocument/2006/relationships/image" Target="../media/image2.png"/><Relationship Id="rId10" Type="http://schemas.openxmlformats.org/officeDocument/2006/relationships/hyperlink" Target="https://www.origami-resource-center.com/chinese-lantern.html" TargetMode="External"/><Relationship Id="rId4" Type="http://schemas.openxmlformats.org/officeDocument/2006/relationships/hyperlink" Target="https://famly.co/blog/inspiration/10-simple-communication-and-language-activities/" TargetMode="External"/><Relationship Id="rId9" Type="http://schemas.openxmlformats.org/officeDocument/2006/relationships/hyperlink" Target="https://www.china-family-adventure.com/chinese-new-year-firecrackers.html#.VMF9BcYVJdE" TargetMode="External"/><Relationship Id="rId14" Type="http://schemas.openxmlformats.org/officeDocument/2006/relationships/image" Target="../media/image1.jpg"/></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c8ssHXZ9_qU" TargetMode="External"/><Relationship Id="rId3" Type="http://schemas.openxmlformats.org/officeDocument/2006/relationships/hyperlink" Target="https://www.youtube.com/watch?v=LnXaN-CvR9s" TargetMode="External"/><Relationship Id="rId7" Type="http://schemas.openxmlformats.org/officeDocument/2006/relationships/hyperlink" Target="https://www.youtube.com/watch?v=KCJyHN0IFE8" TargetMode="External"/><Relationship Id="rId12" Type="http://schemas.openxmlformats.org/officeDocument/2006/relationships/image" Target="../media/image3.png"/><Relationship Id="rId2" Type="http://schemas.openxmlformats.org/officeDocument/2006/relationships/hyperlink" Target="https://www.youtube.com/watch?v=48uf9I6P2xQ" TargetMode="External"/><Relationship Id="rId1" Type="http://schemas.openxmlformats.org/officeDocument/2006/relationships/slideLayout" Target="../slideLayouts/slideLayout1.xml"/><Relationship Id="rId6" Type="http://schemas.openxmlformats.org/officeDocument/2006/relationships/hyperlink" Target="https://www.youtube.com/watch?v=OYCR2RZ4ZYY" TargetMode="External"/><Relationship Id="rId11" Type="http://schemas.openxmlformats.org/officeDocument/2006/relationships/hyperlink" Target="https://chinese.gratis/names/" TargetMode="External"/><Relationship Id="rId5" Type="http://schemas.openxmlformats.org/officeDocument/2006/relationships/hyperlink" Target="https://www.phonicsplay.co.uk/resources" TargetMode="External"/><Relationship Id="rId10" Type="http://schemas.openxmlformats.org/officeDocument/2006/relationships/hyperlink" Target="https://www.youtube.com/watch?v=1cRMRp9-Z08" TargetMode="External"/><Relationship Id="rId4" Type="http://schemas.openxmlformats.org/officeDocument/2006/relationships/hyperlink" Target="https://www.youtube.com/watch?v=qfM7Hz7US0U" TargetMode="External"/><Relationship Id="rId9" Type="http://schemas.openxmlformats.org/officeDocument/2006/relationships/hyperlink" Target="https://www.youtube.com/watch?v=eVClAj8q_lY"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youtube.com/watch?v=BaO1E21SpkI" TargetMode="External"/><Relationship Id="rId3" Type="http://schemas.openxmlformats.org/officeDocument/2006/relationships/hyperlink" Target="https://www.youtube.com/watch?v=Fe9bnYRzFvk&amp;list=PLV4susC4x15oEZ9AQUMEvPQxkh5j2q0uH&amp;index=7&amp;t=0s" TargetMode="External"/><Relationship Id="rId7" Type="http://schemas.openxmlformats.org/officeDocument/2006/relationships/hyperlink" Target="https://www.youtube.com/watch?v=t_KYgujWQSo" TargetMode="External"/><Relationship Id="rId2" Type="http://schemas.openxmlformats.org/officeDocument/2006/relationships/hyperlink" Target="https://www.youtube.com/watch?v=8GKmCQOy88Y" TargetMode="External"/><Relationship Id="rId1" Type="http://schemas.openxmlformats.org/officeDocument/2006/relationships/slideLayout" Target="../slideLayouts/slideLayout1.xml"/><Relationship Id="rId6" Type="http://schemas.openxmlformats.org/officeDocument/2006/relationships/hyperlink" Target="https://www.topmarks.co.uk/ordering-and-sequencing/chinese-dragon-ordering" TargetMode="External"/><Relationship Id="rId11" Type="http://schemas.openxmlformats.org/officeDocument/2006/relationships/image" Target="../media/image4.png"/><Relationship Id="rId5" Type="http://schemas.openxmlformats.org/officeDocument/2006/relationships/hyperlink" Target="https://www.activityvillage.co.uk/tiu-u-fishing" TargetMode="External"/><Relationship Id="rId10" Type="http://schemas.openxmlformats.org/officeDocument/2006/relationships/hyperlink" Target="https://www.youtube.com/watch?v=4PpcG5UMSn8" TargetMode="External"/><Relationship Id="rId4" Type="http://schemas.openxmlformats.org/officeDocument/2006/relationships/hyperlink" Target="https://www.youtube.com/watch?v=P4WlzNrpUCs" TargetMode="External"/><Relationship Id="rId9" Type="http://schemas.openxmlformats.org/officeDocument/2006/relationships/hyperlink" Target="https://www.youtube.com/watch?v=nGBbRgihRg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6614-A4E9-8B40-BBFC-370DC21BCD13}"/>
              </a:ext>
            </a:extLst>
          </p:cNvPr>
          <p:cNvSpPr>
            <a:spLocks noGrp="1"/>
          </p:cNvSpPr>
          <p:nvPr>
            <p:ph type="ctrTitle"/>
          </p:nvPr>
        </p:nvSpPr>
        <p:spPr>
          <a:xfrm>
            <a:off x="1503218" y="47627"/>
            <a:ext cx="9144000" cy="504036"/>
          </a:xfrm>
        </p:spPr>
        <p:txBody>
          <a:bodyPr>
            <a:normAutofit fontScale="90000"/>
          </a:bodyPr>
          <a:lstStyle/>
          <a:p>
            <a:r>
              <a:rPr lang="en-US" sz="3600" dirty="0">
                <a:latin typeface="Twinkl Cursive Unlooped" panose="02000000000000000000" pitchFamily="2" charset="77"/>
              </a:rPr>
              <a:t>YR Topic </a:t>
            </a:r>
            <a:r>
              <a:rPr lang="en-US" sz="3600" dirty="0" smtClean="0">
                <a:latin typeface="Twinkl Cursive Unlooped" panose="02000000000000000000" pitchFamily="2" charset="77"/>
              </a:rPr>
              <a:t>– Chinese New Year</a:t>
            </a:r>
            <a:endParaRPr lang="en-US" sz="3600" dirty="0">
              <a:latin typeface="Twinkl Cursive Unlooped" panose="02000000000000000000" pitchFamily="2" charset="77"/>
            </a:endParaRPr>
          </a:p>
        </p:txBody>
      </p:sp>
      <p:sp>
        <p:nvSpPr>
          <p:cNvPr id="6" name="Title 1">
            <a:extLst>
              <a:ext uri="{FF2B5EF4-FFF2-40B4-BE49-F238E27FC236}">
                <a16:creationId xmlns:a16="http://schemas.microsoft.com/office/drawing/2014/main" id="{69A5C47C-383C-0442-B9C0-D59A0B126ABE}"/>
              </a:ext>
            </a:extLst>
          </p:cNvPr>
          <p:cNvSpPr txBox="1">
            <a:spLocks/>
          </p:cNvSpPr>
          <p:nvPr/>
        </p:nvSpPr>
        <p:spPr>
          <a:xfrm>
            <a:off x="1852787" y="906003"/>
            <a:ext cx="8486423" cy="34765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en-GB" sz="1400" b="1" dirty="0" smtClean="0">
                <a:solidFill>
                  <a:schemeClr val="dk1"/>
                </a:solidFill>
                <a:latin typeface="Twinkl Cursive Unlooped" panose="02000000000000000000" pitchFamily="2" charset="0"/>
              </a:rPr>
              <a:t>You </a:t>
            </a:r>
            <a:r>
              <a:rPr lang="en-GB" sz="1400" b="1" dirty="0">
                <a:solidFill>
                  <a:schemeClr val="dk1"/>
                </a:solidFill>
                <a:latin typeface="Twinkl Cursive Unlooped" panose="02000000000000000000" pitchFamily="2" charset="0"/>
              </a:rPr>
              <a:t>could record your </a:t>
            </a:r>
            <a:r>
              <a:rPr lang="en-GB" sz="1400" b="1" dirty="0" smtClean="0">
                <a:solidFill>
                  <a:schemeClr val="dk1"/>
                </a:solidFill>
                <a:latin typeface="Twinkl Cursive Unlooped" panose="02000000000000000000" pitchFamily="2" charset="0"/>
              </a:rPr>
              <a:t>discussions, </a:t>
            </a:r>
            <a:r>
              <a:rPr lang="en-GB" sz="1400" b="1" dirty="0">
                <a:solidFill>
                  <a:schemeClr val="dk1"/>
                </a:solidFill>
                <a:latin typeface="Twinkl Cursive Unlooped" panose="02000000000000000000" pitchFamily="2" charset="0"/>
              </a:rPr>
              <a:t>make </a:t>
            </a:r>
            <a:r>
              <a:rPr lang="en-GB" sz="1400" b="1" dirty="0" smtClean="0">
                <a:solidFill>
                  <a:schemeClr val="dk1"/>
                </a:solidFill>
                <a:latin typeface="Twinkl Cursive Unlooped" panose="02000000000000000000" pitchFamily="2" charset="0"/>
              </a:rPr>
              <a:t>notes or take photos </a:t>
            </a:r>
            <a:r>
              <a:rPr lang="en-GB" sz="1400" b="1" dirty="0">
                <a:solidFill>
                  <a:schemeClr val="dk1"/>
                </a:solidFill>
                <a:latin typeface="Twinkl Cursive Unlooped" panose="02000000000000000000" pitchFamily="2" charset="0"/>
              </a:rPr>
              <a:t>and add it to Tapestry</a:t>
            </a:r>
            <a:r>
              <a:rPr lang="en-GB" sz="1400" b="1" dirty="0" smtClean="0">
                <a:solidFill>
                  <a:schemeClr val="dk1"/>
                </a:solidFill>
                <a:latin typeface="Twinkl Cursive Unlooped" panose="02000000000000000000" pitchFamily="2" charset="0"/>
              </a:rPr>
              <a:t>. Some work will be required to be completed in an exercise book.</a:t>
            </a:r>
            <a:endParaRPr lang="en-GB" sz="1400" b="1" dirty="0">
              <a:solidFill>
                <a:schemeClr val="dk1"/>
              </a:solidFill>
              <a:latin typeface="Twinkl Cursive Unlooped" panose="02000000000000000000" pitchFamily="2" charset="0"/>
            </a:endParaRPr>
          </a:p>
          <a:p>
            <a:endParaRPr lang="en-US" sz="1400" dirty="0">
              <a:latin typeface="Twinkl Cursive Unlooped" panose="02000000000000000000" pitchFamily="2" charset="77"/>
            </a:endParaRPr>
          </a:p>
          <a:p>
            <a:r>
              <a:rPr lang="en-US" sz="1400" dirty="0">
                <a:latin typeface="Twinkl Cursive Unlooped" panose="02000000000000000000" pitchFamily="2" charset="77"/>
              </a:rPr>
              <a:t>                         </a:t>
            </a:r>
          </a:p>
        </p:txBody>
      </p:sp>
      <p:graphicFrame>
        <p:nvGraphicFramePr>
          <p:cNvPr id="4" name="Table 3"/>
          <p:cNvGraphicFramePr>
            <a:graphicFrameLocks noGrp="1"/>
          </p:cNvGraphicFramePr>
          <p:nvPr>
            <p:extLst>
              <p:ext uri="{D42A27DB-BD31-4B8C-83A1-F6EECF244321}">
                <p14:modId xmlns:p14="http://schemas.microsoft.com/office/powerpoint/2010/main" val="2522855155"/>
              </p:ext>
            </p:extLst>
          </p:nvPr>
        </p:nvGraphicFramePr>
        <p:xfrm>
          <a:off x="88494" y="906003"/>
          <a:ext cx="12015007" cy="5902121"/>
        </p:xfrm>
        <a:graphic>
          <a:graphicData uri="http://schemas.openxmlformats.org/drawingml/2006/table">
            <a:tbl>
              <a:tblPr firstRow="1" bandRow="1">
                <a:tableStyleId>{16D9F66E-5EB9-4882-86FB-DCBF35E3C3E4}</a:tableStyleId>
              </a:tblPr>
              <a:tblGrid>
                <a:gridCol w="3003752">
                  <a:extLst>
                    <a:ext uri="{9D8B030D-6E8A-4147-A177-3AD203B41FA5}">
                      <a16:colId xmlns:a16="http://schemas.microsoft.com/office/drawing/2014/main" val="824092640"/>
                    </a:ext>
                  </a:extLst>
                </a:gridCol>
                <a:gridCol w="3155635">
                  <a:extLst>
                    <a:ext uri="{9D8B030D-6E8A-4147-A177-3AD203B41FA5}">
                      <a16:colId xmlns:a16="http://schemas.microsoft.com/office/drawing/2014/main" val="2439402967"/>
                    </a:ext>
                  </a:extLst>
                </a:gridCol>
                <a:gridCol w="2851868">
                  <a:extLst>
                    <a:ext uri="{9D8B030D-6E8A-4147-A177-3AD203B41FA5}">
                      <a16:colId xmlns:a16="http://schemas.microsoft.com/office/drawing/2014/main" val="67585689"/>
                    </a:ext>
                  </a:extLst>
                </a:gridCol>
                <a:gridCol w="3003752">
                  <a:extLst>
                    <a:ext uri="{9D8B030D-6E8A-4147-A177-3AD203B41FA5}">
                      <a16:colId xmlns:a16="http://schemas.microsoft.com/office/drawing/2014/main" val="4149228111"/>
                    </a:ext>
                  </a:extLst>
                </a:gridCol>
              </a:tblGrid>
              <a:tr h="1440033">
                <a:tc>
                  <a:txBody>
                    <a:bodyPr/>
                    <a:lstStyle/>
                    <a:p>
                      <a:pPr algn="ctr"/>
                      <a:r>
                        <a:rPr lang="en-US" sz="1200" b="1" dirty="0" smtClean="0">
                          <a:latin typeface="Twinkl Cursive Unlooped" panose="02000000000000000000" pitchFamily="2" charset="0"/>
                        </a:rPr>
                        <a:t>PSED</a:t>
                      </a:r>
                    </a:p>
                    <a:p>
                      <a:pPr algn="ctr"/>
                      <a:r>
                        <a:rPr lang="en-US" sz="1200" b="1" dirty="0" smtClean="0">
                          <a:latin typeface="Twinkl Cursive Unlooped" panose="02000000000000000000" pitchFamily="2" charset="0"/>
                        </a:rPr>
                        <a:t>Being</a:t>
                      </a:r>
                      <a:r>
                        <a:rPr lang="en-US" sz="1200" b="1" baseline="0" dirty="0" smtClean="0">
                          <a:latin typeface="Twinkl Cursive Unlooped" panose="02000000000000000000" pitchFamily="2" charset="0"/>
                        </a:rPr>
                        <a:t> Kind</a:t>
                      </a:r>
                    </a:p>
                    <a:p>
                      <a:pPr algn="ctr"/>
                      <a:r>
                        <a:rPr lang="en-US" sz="1200" b="1" baseline="0" dirty="0" smtClean="0">
                          <a:latin typeface="Twinkl Cursive Unlooped" panose="02000000000000000000" pitchFamily="2" charset="0"/>
                          <a:hlinkClick r:id="rId2"/>
                        </a:rPr>
                        <a:t>https://www.bbc.co.uk/iplayer/episode/m00023c7/treasure-champs-series-2-1-kindness</a:t>
                      </a:r>
                      <a:endParaRPr lang="en-US" sz="1200" b="1" baseline="0" dirty="0" smtClean="0">
                        <a:latin typeface="Twinkl Cursive Unlooped" panose="02000000000000000000" pitchFamily="2" charset="0"/>
                      </a:endParaRPr>
                    </a:p>
                    <a:p>
                      <a:pPr algn="ctr"/>
                      <a:endParaRPr lang="en-US" sz="1200" b="1" baseline="0" dirty="0" smtClean="0">
                        <a:latin typeface="Twinkl Cursive Unlooped" panose="02000000000000000000" pitchFamily="2" charset="0"/>
                      </a:endParaRPr>
                    </a:p>
                    <a:p>
                      <a:pPr algn="ctr"/>
                      <a:r>
                        <a:rPr lang="en-US" sz="1200" b="0" baseline="0" dirty="0" smtClean="0">
                          <a:latin typeface="Twinkl Cursive Unlooped" panose="02000000000000000000" pitchFamily="2" charset="0"/>
                        </a:rPr>
                        <a:t>Talk about different ways to be kind and to help others</a:t>
                      </a:r>
                    </a:p>
                    <a:p>
                      <a:pPr algn="ctr"/>
                      <a:r>
                        <a:rPr lang="en-US" sz="1200" b="0" baseline="0" dirty="0" smtClean="0">
                          <a:latin typeface="Twinkl Cursive Unlooped" panose="02000000000000000000" pitchFamily="2" charset="0"/>
                        </a:rPr>
                        <a:t>Can you make your own kindness stone!</a:t>
                      </a:r>
                      <a:endParaRPr lang="en-US" sz="1200" b="1" dirty="0" smtClean="0">
                        <a:latin typeface="Twinkl Cursive Unlooped" panose="02000000000000000000" pitchFamily="2"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Play Provision Ideas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Traditional Chinese Games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hlinkClick r:id="rId3"/>
                        </a:rPr>
                        <a:t>https://www.activityvillage.co.uk/traditional-chinese-games</a:t>
                      </a: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Communication and Language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dk1"/>
                          </a:solidFill>
                          <a:effectLst/>
                          <a:latin typeface="Twinkl Cursive Unlooped" panose="02000000000000000000" pitchFamily="2" charset="0"/>
                          <a:ea typeface="+mn-ea"/>
                          <a:cs typeface="+mn-cs"/>
                        </a:rPr>
                        <a:t>Attention &amp; listening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dk1"/>
                          </a:solidFill>
                          <a:effectLst/>
                          <a:latin typeface="Twinkl Cursive Unlooped" panose="02000000000000000000" pitchFamily="2" charset="0"/>
                          <a:ea typeface="+mn-ea"/>
                          <a:cs typeface="+mn-cs"/>
                        </a:rPr>
                        <a:t>Chinese</a:t>
                      </a:r>
                      <a:r>
                        <a:rPr lang="en-GB" sz="1200" b="1" kern="1200" baseline="0" dirty="0" smtClean="0">
                          <a:solidFill>
                            <a:schemeClr val="dk1"/>
                          </a:solidFill>
                          <a:effectLst/>
                          <a:latin typeface="Twinkl Cursive Unlooped" panose="02000000000000000000" pitchFamily="2" charset="0"/>
                          <a:ea typeface="+mn-ea"/>
                          <a:cs typeface="+mn-cs"/>
                        </a:rPr>
                        <a:t> Whispers/DIY Telephone</a:t>
                      </a:r>
                      <a:endParaRPr lang="en-GB" sz="1200" b="1" kern="120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dk1"/>
                          </a:solidFill>
                          <a:effectLst/>
                          <a:latin typeface="Twinkl Cursive Unlooped" panose="02000000000000000000" pitchFamily="2" charset="0"/>
                          <a:ea typeface="+mn-ea"/>
                          <a:cs typeface="+mn-cs"/>
                        </a:rPr>
                        <a:t>Game</a:t>
                      </a:r>
                      <a:r>
                        <a:rPr lang="en-GB" sz="1200" b="0" kern="1200" baseline="0" dirty="0" smtClean="0">
                          <a:solidFill>
                            <a:schemeClr val="dk1"/>
                          </a:solidFill>
                          <a:effectLst/>
                          <a:latin typeface="Twinkl Cursive Unlooped" panose="02000000000000000000" pitchFamily="2" charset="0"/>
                          <a:ea typeface="+mn-ea"/>
                          <a:cs typeface="+mn-cs"/>
                        </a:rPr>
                        <a:t> 3 on the link</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dk1"/>
                          </a:solidFill>
                          <a:effectLst/>
                          <a:latin typeface="Twinkl Cursive Unlooped" panose="02000000000000000000" pitchFamily="2" charset="0"/>
                          <a:ea typeface="+mn-ea"/>
                          <a:cs typeface="+mn-cs"/>
                          <a:hlinkClick r:id="rId4"/>
                        </a:rPr>
                        <a:t>https://famly.co/blog/inspiration/10-simple-communication-and-language-activities/</a:t>
                      </a:r>
                      <a:endParaRPr lang="en-GB" sz="1200" b="1" kern="120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Play Provision Ideas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How many of these can you do throughout the week?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hlinkClick r:id="rId5"/>
                        </a:rPr>
                        <a:t>http://www.helpmykidlearn.ie/activities/5-7</a:t>
                      </a: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hlinkClick r:id="rId6"/>
                        </a:rPr>
                        <a:t>http://www.helpmykidlearn.ie/activities/3-4</a:t>
                      </a: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txBody>
                  <a:tcPr/>
                </a:tc>
                <a:extLst>
                  <a:ext uri="{0D108BD9-81ED-4DB2-BD59-A6C34878D82A}">
                    <a16:rowId xmlns:a16="http://schemas.microsoft.com/office/drawing/2014/main" val="5264217"/>
                  </a:ext>
                </a:extLst>
              </a:tr>
              <a:tr h="26102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Physical Development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Chinese Dragon Dancing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u="none" strike="noStrike" kern="1200" cap="none" spc="0" normalizeH="0" baseline="0" noProof="0" dirty="0" smtClean="0">
                          <a:ln>
                            <a:noFill/>
                          </a:ln>
                          <a:effectLst/>
                          <a:uLnTx/>
                          <a:uFillTx/>
                          <a:latin typeface="Twinkl Cursive Unlooped" panose="02000000000000000000" pitchFamily="2" charset="0"/>
                        </a:rPr>
                        <a:t>Join Jamie and Hannah as they find out about the Chinese lion dance.</a:t>
                      </a:r>
                      <a:endParaRPr kumimoji="0" lang="en-US" sz="1100" b="0"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smtClean="0">
                          <a:ln>
                            <a:noFill/>
                          </a:ln>
                          <a:effectLst/>
                          <a:uLnTx/>
                          <a:uFillTx/>
                          <a:latin typeface="Twinkl Cursive Unlooped" panose="02000000000000000000" pitchFamily="2" charset="0"/>
                          <a:hlinkClick r:id="rId7"/>
                        </a:rPr>
                        <a:t>https://www.bbc.co.uk/cbeebies/watch/lets-go-club-chinese-lion-dance</a:t>
                      </a:r>
                      <a:endParaRPr kumimoji="0" lang="en-US" sz="11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smtClean="0">
                          <a:ln>
                            <a:noFill/>
                          </a:ln>
                          <a:effectLst/>
                          <a:uLnTx/>
                          <a:uFillTx/>
                          <a:latin typeface="Twinkl Cursive Unlooped" panose="02000000000000000000" pitchFamily="2" charset="0"/>
                        </a:rPr>
                        <a:t>Watch our Chinese dragon and lion dances on our class page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u="none" strike="noStrike" kern="1200" cap="none" spc="0" normalizeH="0" baseline="0" noProof="0" dirty="0" smtClean="0">
                          <a:ln>
                            <a:noFill/>
                          </a:ln>
                          <a:effectLst/>
                          <a:uLnTx/>
                          <a:uFillTx/>
                          <a:latin typeface="Twinkl Cursive Unlooped" panose="02000000000000000000" pitchFamily="2" charset="0"/>
                        </a:rPr>
                        <a:t>Did you enjoy watching the dancers?</a:t>
                      </a:r>
                      <a:br>
                        <a:rPr kumimoji="0" lang="en-GB" sz="1100" b="0" u="none" strike="noStrike" kern="1200" cap="none" spc="0" normalizeH="0" baseline="0" noProof="0" dirty="0" smtClean="0">
                          <a:ln>
                            <a:noFill/>
                          </a:ln>
                          <a:effectLst/>
                          <a:uLnTx/>
                          <a:uFillTx/>
                          <a:latin typeface="Twinkl Cursive Unlooped" panose="02000000000000000000" pitchFamily="2" charset="0"/>
                        </a:rPr>
                      </a:br>
                      <a:r>
                        <a:rPr kumimoji="0" lang="en-GB" sz="1100" b="0" u="none" strike="noStrike" kern="1200" cap="none" spc="0" normalizeH="0" baseline="0" noProof="0" dirty="0" smtClean="0">
                          <a:ln>
                            <a:noFill/>
                          </a:ln>
                          <a:effectLst/>
                          <a:uLnTx/>
                          <a:uFillTx/>
                          <a:latin typeface="Twinkl Cursive Unlooped" panose="02000000000000000000" pitchFamily="2" charset="0"/>
                        </a:rPr>
                        <a:t>Which dance did you like the most?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u="none" strike="noStrike" kern="1200" cap="none" spc="0" normalizeH="0" baseline="0" noProof="0" dirty="0" smtClean="0">
                          <a:ln>
                            <a:noFill/>
                          </a:ln>
                          <a:effectLst/>
                          <a:uLnTx/>
                          <a:uFillTx/>
                          <a:latin typeface="Twinkl Cursive Unlooped" panose="02000000000000000000" pitchFamily="2" charset="0"/>
                        </a:rPr>
                        <a:t>What musical instruments could you hear?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u="none" strike="noStrike" kern="1200" cap="none" spc="0" normalizeH="0" baseline="0" noProof="0" dirty="0" smtClean="0">
                          <a:ln>
                            <a:noFill/>
                          </a:ln>
                          <a:effectLst/>
                          <a:uLnTx/>
                          <a:uFillTx/>
                          <a:latin typeface="Twinkl Cursive Unlooped" panose="02000000000000000000" pitchFamily="2" charset="0"/>
                        </a:rPr>
                        <a:t>How could we make your own Chinese lion or dragon?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u="none" strike="noStrike" kern="1200" cap="none" spc="0" normalizeH="0" baseline="0" noProof="0" dirty="0" smtClean="0">
                          <a:ln>
                            <a:noFill/>
                          </a:ln>
                          <a:effectLst/>
                          <a:uLnTx/>
                          <a:uFillTx/>
                          <a:latin typeface="Twinkl Cursive Unlooped" panose="02000000000000000000" pitchFamily="2" charset="0"/>
                        </a:rPr>
                        <a:t>Send us your video we would love to see it</a:t>
                      </a:r>
                      <a:endParaRPr kumimoji="0" lang="en-US" sz="1100" b="0" u="none" strike="noStrike" kern="1200" cap="none" spc="0" normalizeH="0" baseline="0" noProof="0" dirty="0" smtClean="0">
                        <a:ln>
                          <a:noFill/>
                        </a:ln>
                        <a:effectLst/>
                        <a:uLnTx/>
                        <a:uFillTx/>
                        <a:latin typeface="Twinkl Cursive Unlooped" panose="02000000000000000000" pitchFamily="2"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Communication and Language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Reading Comprehension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smtClean="0">
                          <a:ln>
                            <a:noFill/>
                          </a:ln>
                          <a:effectLst/>
                          <a:uLnTx/>
                          <a:uFillTx/>
                          <a:latin typeface="Twinkl Cursive Unlooped" panose="02000000000000000000" pitchFamily="2" charset="0"/>
                        </a:rPr>
                        <a:t>Read your story books on Rising Stars and complete the quizzes…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The instruction game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smtClean="0">
                          <a:ln>
                            <a:noFill/>
                          </a:ln>
                          <a:effectLst/>
                          <a:uLnTx/>
                          <a:uFillTx/>
                          <a:latin typeface="Twinkl Cursive Unlooped" panose="02000000000000000000" pitchFamily="2" charset="0"/>
                        </a:rPr>
                        <a:t>Call out </a:t>
                      </a:r>
                      <a:r>
                        <a:rPr kumimoji="0" lang="en-GB" sz="1200" b="0" u="none" strike="noStrike" kern="1200" cap="none" spc="0" normalizeH="0" baseline="0" noProof="0" dirty="0" smtClean="0">
                          <a:ln>
                            <a:noFill/>
                          </a:ln>
                          <a:effectLst/>
                          <a:uLnTx/>
                          <a:uFillTx/>
                          <a:latin typeface="Twinkl Cursive Unlooped" panose="02000000000000000000" pitchFamily="2" charset="0"/>
                        </a:rPr>
                        <a:t>instructions e.g. “Go and get a cup, Go and get a paintbrush and take off your shoe’’. Follow the instructions.  Start with one instruction and add one more each time to the same sentence.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u="none" strike="noStrike" kern="1200" cap="none" spc="0" normalizeH="0" baseline="0" noProof="0" dirty="0" smtClean="0">
                          <a:ln>
                            <a:noFill/>
                          </a:ln>
                          <a:effectLst/>
                          <a:uLnTx/>
                          <a:uFillTx/>
                          <a:latin typeface="Twinkl Cursive Unlooped" panose="02000000000000000000" pitchFamily="2" charset="0"/>
                        </a:rPr>
                        <a:t>How many can you do?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u="none" strike="noStrike" kern="1200" cap="none" spc="0" normalizeH="0" baseline="0" noProof="0" dirty="0" smtClean="0">
                        <a:ln>
                          <a:noFill/>
                        </a:ln>
                        <a:effectLst/>
                        <a:uLnTx/>
                        <a:uFillTx/>
                        <a:latin typeface="Twinkl Cursive Unlooped" panose="02000000000000000000" pitchFamily="2"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Physical Development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smtClean="0">
                          <a:ln>
                            <a:noFill/>
                          </a:ln>
                          <a:effectLst/>
                          <a:uLnTx/>
                          <a:uFillTx/>
                          <a:latin typeface="Twinkl Cursive Unlooped" panose="02000000000000000000" pitchFamily="2" charset="0"/>
                        </a:rPr>
                        <a:t>Take part in the Multi skills challenge and record your scores for the week.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Cooking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smtClean="0">
                          <a:ln>
                            <a:noFill/>
                          </a:ln>
                          <a:effectLst/>
                          <a:uLnTx/>
                          <a:uFillTx/>
                          <a:latin typeface="Twinkl Cursive Unlooped" panose="02000000000000000000" pitchFamily="2" charset="0"/>
                        </a:rPr>
                        <a:t>Using our recipe book or one found on line cook and try some Chinese foods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PSED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RE- Helping Hands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Watch/share the story- Helping Hands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hlinkClick r:id="rId8"/>
                        </a:rPr>
                        <a:t>https://www.youtube.com/watch?v=g98i5L1Z680</a:t>
                      </a:r>
                      <a:endParaRPr kumimoji="0" lang="en-US"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What can you do to give a helping hand around the house?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Draw around your hand and see if you can add five different ways you have lent a helping hand this week</a:t>
                      </a:r>
                    </a:p>
                  </a:txBody>
                  <a:tcPr/>
                </a:tc>
                <a:extLst>
                  <a:ext uri="{0D108BD9-81ED-4DB2-BD59-A6C34878D82A}">
                    <a16:rowId xmlns:a16="http://schemas.microsoft.com/office/drawing/2014/main" val="2257210751"/>
                  </a:ext>
                </a:extLst>
              </a:tr>
              <a:tr h="16705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Expressive Arts and Design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Twinkl Cursive Unlooped" panose="02000000000000000000" pitchFamily="2" charset="0"/>
                          <a:ea typeface="+mn-ea"/>
                          <a:cs typeface="+mn-cs"/>
                        </a:rPr>
                        <a:t>Chinese Fire Crackers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smtClean="0">
                          <a:ln>
                            <a:noFill/>
                          </a:ln>
                          <a:solidFill>
                            <a:srgbClr val="FF0000"/>
                          </a:solidFill>
                          <a:effectLst/>
                          <a:uLnTx/>
                          <a:uFillTx/>
                          <a:latin typeface="Twinkl Cursive Unlooped" panose="02000000000000000000" pitchFamily="2" charset="0"/>
                          <a:hlinkClick r:id="rId9"/>
                        </a:rPr>
                        <a:t>https://www.china-family-adventure.com/chinese-new-year-firecrackers.html#.VMF9BcYVJdE</a:t>
                      </a:r>
                      <a:endParaRPr kumimoji="0" lang="en-US" sz="1100" b="1" u="none" strike="noStrike" kern="1200" cap="none" spc="0" normalizeH="0" baseline="0" noProof="0" dirty="0" smtClean="0">
                        <a:ln>
                          <a:noFill/>
                        </a:ln>
                        <a:solidFill>
                          <a:srgbClr val="FF0000"/>
                        </a:solidFill>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solidFill>
                            <a:schemeClr val="tx1"/>
                          </a:solidFill>
                          <a:effectLst/>
                          <a:uLnTx/>
                          <a:uFillTx/>
                          <a:latin typeface="Twinkl Cursive Unlooped" panose="02000000000000000000" pitchFamily="2" charset="0"/>
                        </a:rPr>
                        <a:t>Chinese Lanterns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solidFill>
                            <a:schemeClr val="tx1"/>
                          </a:solidFill>
                          <a:effectLst/>
                          <a:uLnTx/>
                          <a:uFillTx/>
                          <a:latin typeface="Twinkl Cursive Unlooped" panose="02000000000000000000" pitchFamily="2" charset="0"/>
                          <a:hlinkClick r:id="rId10"/>
                        </a:rPr>
                        <a:t>https://www.origami-resource-center.com/chinese-lantern.html</a:t>
                      </a:r>
                      <a:endParaRPr kumimoji="0" lang="en-US" sz="1200" b="1" u="none" strike="noStrike" kern="1200" cap="none" spc="0" normalizeH="0" baseline="0" noProof="0" dirty="0" smtClean="0">
                        <a:ln>
                          <a:noFill/>
                        </a:ln>
                        <a:solidFill>
                          <a:schemeClr val="tx1"/>
                        </a:solidFill>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u="none" strike="noStrike" kern="1200" cap="none" spc="0" normalizeH="0" baseline="0" noProof="0" dirty="0" smtClean="0">
                        <a:ln>
                          <a:noFill/>
                        </a:ln>
                        <a:solidFill>
                          <a:schemeClr val="tx1"/>
                        </a:solidFill>
                        <a:effectLst/>
                        <a:uLnTx/>
                        <a:uFillTx/>
                        <a:latin typeface="Twinkl Cursive Unlooped" panose="02000000000000000000" pitchFamily="2"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Understanding the World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Safer Internet Day- 9</a:t>
                      </a:r>
                      <a:r>
                        <a:rPr kumimoji="0" lang="en-US" sz="1200" b="1" u="none" strike="noStrike" kern="1200" cap="none" spc="0" normalizeH="0" baseline="30000" noProof="0" dirty="0" smtClean="0">
                          <a:ln>
                            <a:noFill/>
                          </a:ln>
                          <a:effectLst/>
                          <a:uLnTx/>
                          <a:uFillTx/>
                          <a:latin typeface="Twinkl Cursive Unlooped" panose="02000000000000000000" pitchFamily="2" charset="0"/>
                        </a:rPr>
                        <a:t>th</a:t>
                      </a:r>
                      <a:r>
                        <a:rPr kumimoji="0" lang="en-US" sz="1200" b="1" u="none" strike="noStrike" kern="1200" cap="none" spc="0" normalizeH="0" baseline="0" noProof="0" dirty="0" smtClean="0">
                          <a:ln>
                            <a:noFill/>
                          </a:ln>
                          <a:effectLst/>
                          <a:uLnTx/>
                          <a:uFillTx/>
                          <a:latin typeface="Twinkl Cursive Unlooped" panose="02000000000000000000" pitchFamily="2" charset="0"/>
                        </a:rPr>
                        <a:t> February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t>Read</a:t>
                      </a:r>
                      <a:r>
                        <a:rPr lang="en-GB" sz="1200" baseline="0" dirty="0" smtClean="0"/>
                        <a:t> </a:t>
                      </a:r>
                      <a:r>
                        <a:rPr lang="en-GB" sz="1200" dirty="0" smtClean="0"/>
                        <a:t>through our “</a:t>
                      </a:r>
                      <a:r>
                        <a:rPr lang="en-GB" sz="1200" dirty="0" err="1" smtClean="0"/>
                        <a:t>Smartie</a:t>
                      </a:r>
                      <a:r>
                        <a:rPr lang="en-GB" sz="1200" dirty="0" smtClean="0"/>
                        <a:t> the Penguin” PowerPoint and talk</a:t>
                      </a:r>
                      <a:r>
                        <a:rPr lang="en-GB" sz="1200" baseline="0" dirty="0" smtClean="0"/>
                        <a:t> about</a:t>
                      </a:r>
                      <a:r>
                        <a:rPr lang="en-GB" sz="1200" dirty="0" smtClean="0"/>
                        <a:t> what you need to do to keep yourself and others safe online and when using electronic devices</a:t>
                      </a:r>
                      <a:r>
                        <a:rPr lang="en-GB" sz="1200" baseline="0" dirty="0" smtClean="0"/>
                        <a:t> such as mobiles, laptops and tablets.</a:t>
                      </a:r>
                      <a:endParaRPr kumimoji="0" lang="en-US" sz="1200" b="0"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u="none" strike="noStrike" kern="1200" cap="none" spc="0" normalizeH="0" baseline="0" noProof="0" dirty="0" smtClean="0">
                        <a:ln>
                          <a:noFill/>
                        </a:ln>
                        <a:effectLst/>
                        <a:uLnTx/>
                        <a:uFillTx/>
                        <a:latin typeface="Twinkl Cursive Unlooped" panose="02000000000000000000" pitchFamily="2"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Understanding the World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 </a:t>
                      </a:r>
                      <a:r>
                        <a:rPr kumimoji="0" lang="en-GB" sz="12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Science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Watch the film to find out how to defeat gravity with a bottle rocket. </a:t>
                      </a:r>
                      <a:r>
                        <a:rPr kumimoji="0" lang="en-GB" sz="12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hlinkClick r:id="rId11"/>
                        </a:rPr>
                        <a:t>https://www.bbc.co.uk/teach/terrific-scientific/KS2/zr63d6f</a:t>
                      </a:r>
                      <a:endParaRPr kumimoji="0" lang="en-GB" sz="12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chemeClr val="tx1"/>
                          </a:solidFill>
                          <a:effectLst/>
                          <a:uLnTx/>
                          <a:uFillTx/>
                          <a:latin typeface="Twinkl Cursive Unlooped" panose="02000000000000000000" pitchFamily="2" charset="0"/>
                          <a:ea typeface="+mn-ea"/>
                          <a:cs typeface="+mn-cs"/>
                        </a:rPr>
                        <a:t>Make your own rocket and see it fly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winkl Cursive Unlooped" panose="02000000000000000000" pitchFamily="2" charset="0"/>
                          <a:ea typeface="+mn-ea"/>
                          <a:cs typeface="+mn-cs"/>
                        </a:rPr>
                        <a:t>(See instruction)</a:t>
                      </a:r>
                      <a:endParaRPr kumimoji="0" lang="en-GB" sz="1200" b="0" i="0" u="none" strike="noStrike" kern="1200" cap="none" spc="0" normalizeH="0" baseline="0" noProof="0" dirty="0" smtClean="0">
                        <a:ln>
                          <a:noFill/>
                        </a:ln>
                        <a:solidFill>
                          <a:schemeClr val="tx1"/>
                        </a:solidFill>
                        <a:effectLst/>
                        <a:uLnTx/>
                        <a:uFillTx/>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effectLst/>
                          <a:uLnTx/>
                          <a:uFillTx/>
                          <a:latin typeface="Twinkl Cursive Unlooped" panose="02000000000000000000" pitchFamily="2" charset="0"/>
                        </a:rPr>
                        <a:t>Expressive Arts and Design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u="none" strike="noStrike" kern="1200" cap="none" spc="0" normalizeH="0" baseline="0" noProof="0" dirty="0" smtClean="0">
                          <a:ln>
                            <a:noFill/>
                          </a:ln>
                          <a:effectLst/>
                          <a:uLnTx/>
                          <a:uFillTx/>
                          <a:latin typeface="Twinkl Cursive Unlooped" panose="02000000000000000000" pitchFamily="2" charset="0"/>
                        </a:rPr>
                        <a:t>Watch the Story of </a:t>
                      </a:r>
                      <a:r>
                        <a:rPr kumimoji="0" lang="en-GB" sz="1200" b="1" u="none" strike="noStrike" kern="1200" cap="none" spc="0" normalizeH="0" baseline="0" noProof="0" dirty="0" err="1" smtClean="0">
                          <a:ln>
                            <a:noFill/>
                          </a:ln>
                          <a:effectLst/>
                          <a:uLnTx/>
                          <a:uFillTx/>
                          <a:latin typeface="Twinkl Cursive Unlooped" panose="02000000000000000000" pitchFamily="2" charset="0"/>
                        </a:rPr>
                        <a:t>Nian</a:t>
                      </a:r>
                      <a:endParaRPr kumimoji="0" lang="en-GB"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u="none" strike="noStrike" kern="1200" cap="none" spc="0" normalizeH="0" baseline="0" noProof="0" dirty="0" smtClean="0">
                          <a:ln>
                            <a:noFill/>
                          </a:ln>
                          <a:effectLst/>
                          <a:uLnTx/>
                          <a:uFillTx/>
                          <a:latin typeface="Twinkl Cursive Unlooped" panose="02000000000000000000" pitchFamily="2" charset="0"/>
                          <a:hlinkClick r:id="rId12"/>
                        </a:rPr>
                        <a:t>https://www.youtube.com/watch?v=P1AKwg7Ng2s</a:t>
                      </a:r>
                      <a:endParaRPr kumimoji="0" lang="en-US" sz="1200" b="1" u="none" strike="noStrike" kern="1200" cap="none" spc="0" normalizeH="0" baseline="0" noProof="0" dirty="0" smtClean="0">
                        <a:ln>
                          <a:noFill/>
                        </a:ln>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u="none" strike="noStrike" kern="1200" cap="none" spc="0" normalizeH="0" baseline="0" noProof="0" dirty="0" smtClean="0">
                          <a:ln>
                            <a:noFill/>
                          </a:ln>
                          <a:solidFill>
                            <a:schemeClr val="tx1"/>
                          </a:solidFill>
                          <a:effectLst/>
                          <a:uLnTx/>
                          <a:uFillTx/>
                          <a:latin typeface="Twinkl Cursive Unlooped" panose="02000000000000000000" pitchFamily="2" charset="0"/>
                        </a:rPr>
                        <a:t>Make your own Chinese dragon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smtClean="0">
                          <a:ln>
                            <a:noFill/>
                          </a:ln>
                          <a:solidFill>
                            <a:schemeClr val="tx1"/>
                          </a:solidFill>
                          <a:effectLst/>
                          <a:uLnTx/>
                          <a:uFillTx/>
                          <a:latin typeface="Twinkl Cursive Unlooped" panose="02000000000000000000" pitchFamily="2" charset="0"/>
                        </a:rPr>
                        <a:t>        </a:t>
                      </a:r>
                      <a:r>
                        <a:rPr kumimoji="0" lang="en-US" sz="1200" b="1" u="none" strike="noStrike" kern="1200" cap="none" spc="0" normalizeH="0" baseline="0" noProof="0" dirty="0" smtClean="0">
                          <a:ln>
                            <a:noFill/>
                          </a:ln>
                          <a:solidFill>
                            <a:schemeClr val="tx1"/>
                          </a:solidFill>
                          <a:effectLst/>
                          <a:uLnTx/>
                          <a:uFillTx/>
                          <a:latin typeface="Twinkl Cursive Unlooped" panose="02000000000000000000" pitchFamily="2" charset="0"/>
                          <a:hlinkClick r:id="rId13"/>
                        </a:rPr>
                        <a:t>https://www.redtedart.com/chinese-new-year-craft-dragon-puppet-free-printable/</a:t>
                      </a:r>
                      <a:endParaRPr kumimoji="0" lang="en-US" sz="1200" b="1" u="none" strike="noStrike" kern="1200" cap="none" spc="0" normalizeH="0" baseline="0" noProof="0" dirty="0" smtClean="0">
                        <a:ln>
                          <a:noFill/>
                        </a:ln>
                        <a:solidFill>
                          <a:schemeClr val="tx1"/>
                        </a:solidFill>
                        <a:effectLst/>
                        <a:uLnTx/>
                        <a:uFillTx/>
                        <a:latin typeface="Twinkl Cursive Un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u="none" strike="noStrike" kern="1200" cap="none" spc="0" normalizeH="0" baseline="0" noProof="0" dirty="0" smtClean="0">
                        <a:ln>
                          <a:noFill/>
                        </a:ln>
                        <a:solidFill>
                          <a:schemeClr val="tx1"/>
                        </a:solidFill>
                        <a:effectLst/>
                        <a:uLnTx/>
                        <a:uFillTx/>
                        <a:latin typeface="Twinkl Cursive Unlooped" panose="02000000000000000000" pitchFamily="2" charset="0"/>
                      </a:endParaRPr>
                    </a:p>
                  </a:txBody>
                  <a:tcPr/>
                </a:tc>
                <a:extLst>
                  <a:ext uri="{0D108BD9-81ED-4DB2-BD59-A6C34878D82A}">
                    <a16:rowId xmlns:a16="http://schemas.microsoft.com/office/drawing/2014/main" val="2131917834"/>
                  </a:ext>
                </a:extLst>
              </a:tr>
            </a:tbl>
          </a:graphicData>
        </a:graphic>
      </p:graphicFrame>
      <p:sp>
        <p:nvSpPr>
          <p:cNvPr id="12" name="AutoShape 2" descr="4K) Breathtaking Colorful Birds of the Rainforest - 1HR Wildlife Nature  Film + Jungle Sounds in UHD - YouTub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339210" y="160338"/>
            <a:ext cx="1764291" cy="643226"/>
          </a:xfrm>
          <a:prstGeom prst="rect">
            <a:avLst/>
          </a:prstGeom>
        </p:spPr>
      </p:pic>
      <p:pic>
        <p:nvPicPr>
          <p:cNvPr id="5" name="Picture 4"/>
          <p:cNvPicPr>
            <a:picLocks noChangeAspect="1"/>
          </p:cNvPicPr>
          <p:nvPr/>
        </p:nvPicPr>
        <p:blipFill rotWithShape="1">
          <a:blip r:embed="rId15"/>
          <a:srcRect l="28403" t="30458" r="52492" b="39523"/>
          <a:stretch/>
        </p:blipFill>
        <p:spPr>
          <a:xfrm>
            <a:off x="155575" y="47627"/>
            <a:ext cx="1697212" cy="755937"/>
          </a:xfrm>
          <a:prstGeom prst="rect">
            <a:avLst/>
          </a:prstGeom>
        </p:spPr>
      </p:pic>
    </p:spTree>
    <p:extLst>
      <p:ext uri="{BB962C8B-B14F-4D97-AF65-F5344CB8AC3E}">
        <p14:creationId xmlns:p14="http://schemas.microsoft.com/office/powerpoint/2010/main" val="2110090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66339486"/>
              </p:ext>
            </p:extLst>
          </p:nvPr>
        </p:nvGraphicFramePr>
        <p:xfrm>
          <a:off x="92852" y="161637"/>
          <a:ext cx="11936759" cy="6634018"/>
        </p:xfrm>
        <a:graphic>
          <a:graphicData uri="http://schemas.openxmlformats.org/drawingml/2006/table">
            <a:tbl>
              <a:tblPr firstRow="1" bandRow="1">
                <a:tableStyleId>{16D9F66E-5EB9-4882-86FB-DCBF35E3C3E4}</a:tableStyleId>
              </a:tblPr>
              <a:tblGrid>
                <a:gridCol w="2079931">
                  <a:extLst>
                    <a:ext uri="{9D8B030D-6E8A-4147-A177-3AD203B41FA5}">
                      <a16:colId xmlns:a16="http://schemas.microsoft.com/office/drawing/2014/main" val="824092640"/>
                    </a:ext>
                  </a:extLst>
                </a:gridCol>
                <a:gridCol w="2521472">
                  <a:extLst>
                    <a:ext uri="{9D8B030D-6E8A-4147-A177-3AD203B41FA5}">
                      <a16:colId xmlns:a16="http://schemas.microsoft.com/office/drawing/2014/main" val="2439402967"/>
                    </a:ext>
                  </a:extLst>
                </a:gridCol>
                <a:gridCol w="2521471">
                  <a:extLst>
                    <a:ext uri="{9D8B030D-6E8A-4147-A177-3AD203B41FA5}">
                      <a16:colId xmlns:a16="http://schemas.microsoft.com/office/drawing/2014/main" val="67585689"/>
                    </a:ext>
                  </a:extLst>
                </a:gridCol>
                <a:gridCol w="2493140">
                  <a:extLst>
                    <a:ext uri="{9D8B030D-6E8A-4147-A177-3AD203B41FA5}">
                      <a16:colId xmlns:a16="http://schemas.microsoft.com/office/drawing/2014/main" val="4149228111"/>
                    </a:ext>
                  </a:extLst>
                </a:gridCol>
                <a:gridCol w="2320745">
                  <a:extLst>
                    <a:ext uri="{9D8B030D-6E8A-4147-A177-3AD203B41FA5}">
                      <a16:colId xmlns:a16="http://schemas.microsoft.com/office/drawing/2014/main" val="912616305"/>
                    </a:ext>
                  </a:extLst>
                </a:gridCol>
              </a:tblGrid>
              <a:tr h="457199">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Phonics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Start your daily phonics with our phonics song: </a:t>
                      </a:r>
                      <a:r>
                        <a:rPr lang="en-GB" sz="1100" b="1" u="none" kern="1200" baseline="0" dirty="0" smtClean="0">
                          <a:solidFill>
                            <a:schemeClr val="dk1"/>
                          </a:solidFill>
                          <a:effectLst/>
                          <a:latin typeface="Twinkl Cursive Unlooped" panose="02000000000000000000" pitchFamily="2" charset="0"/>
                          <a:ea typeface="+mn-ea"/>
                          <a:cs typeface="+mn-cs"/>
                          <a:hlinkClick r:id="rId2"/>
                        </a:rPr>
                        <a:t>https://www.youtube.com/watch?v=48uf9I6P2xQ</a:t>
                      </a: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extLst>
                  <a:ext uri="{0D108BD9-81ED-4DB2-BD59-A6C34878D82A}">
                    <a16:rowId xmlns:a16="http://schemas.microsoft.com/office/drawing/2014/main" val="3377763436"/>
                  </a:ext>
                </a:extLst>
              </a:tr>
              <a:tr h="22908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We are learning sounds </a:t>
                      </a:r>
                      <a:r>
                        <a:rPr lang="en-GB" sz="1100" b="1" u="none" kern="1200" baseline="0" dirty="0" err="1" smtClean="0">
                          <a:solidFill>
                            <a:schemeClr val="dk1"/>
                          </a:solidFill>
                          <a:effectLst/>
                          <a:latin typeface="Twinkl Cursive Unlooped" panose="02000000000000000000" pitchFamily="2" charset="0"/>
                          <a:ea typeface="+mn-ea"/>
                          <a:cs typeface="+mn-cs"/>
                        </a:rPr>
                        <a:t>ai</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Practise saying the sound (digraph) for </a:t>
                      </a:r>
                      <a:r>
                        <a:rPr lang="en-GB" sz="1100" b="1" u="none" kern="1200" baseline="0" dirty="0" err="1" smtClean="0">
                          <a:solidFill>
                            <a:schemeClr val="dk1"/>
                          </a:solidFill>
                          <a:effectLst/>
                          <a:latin typeface="Twinkl Cursive Unlooped" panose="02000000000000000000" pitchFamily="2" charset="0"/>
                          <a:ea typeface="+mn-ea"/>
                          <a:cs typeface="+mn-cs"/>
                        </a:rPr>
                        <a:t>ai</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Geraldine the Giraffe </a:t>
                      </a:r>
                      <a:r>
                        <a:rPr kumimoji="0" lang="en-GB" sz="1100" b="1" i="0" u="none" strike="noStrike" kern="1200" cap="none" spc="0" normalizeH="0" baseline="0" noProof="0" dirty="0" err="1" smtClean="0">
                          <a:ln>
                            <a:noFill/>
                          </a:ln>
                          <a:solidFill>
                            <a:prstClr val="black"/>
                          </a:solidFill>
                          <a:effectLst/>
                          <a:uLnTx/>
                          <a:uFillTx/>
                          <a:latin typeface="Twinkl Cursive Unlooped" panose="02000000000000000000" pitchFamily="2" charset="0"/>
                          <a:ea typeface="+mn-ea"/>
                          <a:cs typeface="+mn-cs"/>
                        </a:rPr>
                        <a:t>ai</a:t>
                      </a:r>
                      <a:endPar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hlinkClick r:id="rId3"/>
                        </a:rPr>
                        <a:t>https://www.youtube.com/watch?v=LnXaN-CvR9s</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smtClean="0">
                          <a:latin typeface="Twinkl Cursive Unlooped" panose="02000000000000000000" pitchFamily="2" charset="0"/>
                        </a:rPr>
                        <a:t>Try and sound out and write these words: wait, hail, pain, aim, sail, main, tail, rain, bait.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smtClean="0">
                          <a:latin typeface="Twinkl Cursive Unlooped" panose="02000000000000000000" pitchFamily="2" charset="0"/>
                        </a:rPr>
                        <a:t>Hold up sentence written on card or a</a:t>
                      </a:r>
                      <a:r>
                        <a:rPr lang="en-GB" sz="1100" b="0" baseline="0" dirty="0" smtClean="0">
                          <a:latin typeface="Twinkl Cursive Unlooped" panose="02000000000000000000" pitchFamily="2" charset="0"/>
                        </a:rPr>
                        <a:t> piece of paper</a:t>
                      </a:r>
                      <a:r>
                        <a:rPr lang="en-GB" sz="1100" b="0" dirty="0" smtClean="0">
                          <a:latin typeface="Twinkl Cursive Unlooped" panose="02000000000000000000" pitchFamily="2" charset="0"/>
                        </a:rPr>
                        <a:t> – encourage them to blend if they get stuck.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I will wait for a taxi.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The cat has a long tail.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I sang a song in the rain.</a:t>
                      </a: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We are learning sounds </a:t>
                      </a:r>
                      <a:r>
                        <a:rPr lang="en-GB" sz="1100" b="1" u="none" kern="1200" baseline="0" dirty="0" err="1" smtClean="0">
                          <a:solidFill>
                            <a:schemeClr val="dk1"/>
                          </a:solidFill>
                          <a:effectLst/>
                          <a:latin typeface="Twinkl Cursive Unlooped" panose="02000000000000000000" pitchFamily="2" charset="0"/>
                          <a:ea typeface="+mn-ea"/>
                          <a:cs typeface="+mn-cs"/>
                        </a:rPr>
                        <a:t>ee</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Practise saying the sound (digraph) for </a:t>
                      </a:r>
                      <a:r>
                        <a:rPr lang="en-GB" sz="1100" b="1" u="none" kern="1200" baseline="0" dirty="0" err="1" smtClean="0">
                          <a:solidFill>
                            <a:schemeClr val="dk1"/>
                          </a:solidFill>
                          <a:effectLst/>
                          <a:latin typeface="Twinkl Cursive Unlooped" panose="02000000000000000000" pitchFamily="2" charset="0"/>
                          <a:ea typeface="+mn-ea"/>
                          <a:cs typeface="+mn-cs"/>
                        </a:rPr>
                        <a:t>ee</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Geraldine the Giraffe </a:t>
                      </a:r>
                      <a:r>
                        <a:rPr lang="en-GB" sz="1100" b="1" u="none" kern="1200" baseline="0" dirty="0" err="1" smtClean="0">
                          <a:solidFill>
                            <a:schemeClr val="dk1"/>
                          </a:solidFill>
                          <a:effectLst/>
                          <a:latin typeface="Twinkl Cursive Unlooped" panose="02000000000000000000" pitchFamily="2" charset="0"/>
                          <a:ea typeface="+mn-ea"/>
                          <a:cs typeface="+mn-cs"/>
                        </a:rPr>
                        <a:t>ee</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hlinkClick r:id="rId4"/>
                        </a:rPr>
                        <a:t>https://www.youtube.com/watch?v=qfM7Hz7US0U</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Play Picnic on Pluto with the phase 3 letters </a:t>
                      </a:r>
                      <a:r>
                        <a:rPr kumimoji="0" lang="en-GB" sz="1100" b="0" i="0" u="none" strike="noStrike" kern="1200" cap="none" spc="0" normalizeH="0" baseline="0" noProof="0" dirty="0" err="1" smtClean="0">
                          <a:ln>
                            <a:noFill/>
                          </a:ln>
                          <a:solidFill>
                            <a:prstClr val="black"/>
                          </a:solidFill>
                          <a:effectLst/>
                          <a:uLnTx/>
                          <a:uFillTx/>
                          <a:latin typeface="Twinkl Cursive Unlooped" panose="02000000000000000000" pitchFamily="2" charset="0"/>
                          <a:ea typeface="+mn-ea"/>
                          <a:cs typeface="+mn-cs"/>
                        </a:rPr>
                        <a:t>ee</a:t>
                      </a:r>
                      <a:r>
                        <a:rPr kumimoji="0" lang="en-GB" sz="11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hlinkClick r:id="rId5"/>
                        </a:rPr>
                        <a:t>https://www.phonicsplay.co.uk/resources</a:t>
                      </a:r>
                      <a:endParaRPr kumimoji="0" lang="en-GB" sz="1100" b="0"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smtClean="0">
                          <a:latin typeface="Twinkl Cursive Unlooped" panose="02000000000000000000" pitchFamily="2" charset="0"/>
                        </a:rPr>
                        <a:t>Hold up sentence written on card or a</a:t>
                      </a:r>
                      <a:r>
                        <a:rPr lang="en-GB" sz="1100" b="0" baseline="0" dirty="0" smtClean="0">
                          <a:latin typeface="Twinkl Cursive Unlooped" panose="02000000000000000000" pitchFamily="2" charset="0"/>
                        </a:rPr>
                        <a:t> piece of paper</a:t>
                      </a:r>
                      <a:r>
                        <a:rPr lang="en-GB" sz="1100" b="0" dirty="0" smtClean="0">
                          <a:latin typeface="Twinkl Cursive Unlooped" panose="02000000000000000000" pitchFamily="2" charset="0"/>
                        </a:rPr>
                        <a:t> – encourage them to blend if they get stuck.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He can see his big feet.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I feel sad in the rain.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A cat can meet a rat.</a:t>
                      </a: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t>We are learning to read the tricky words was, my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Practise  s, a, t, p, </a:t>
                      </a:r>
                      <a:r>
                        <a:rPr lang="en-GB" sz="1100" dirty="0" err="1" smtClean="0"/>
                        <a:t>i</a:t>
                      </a:r>
                      <a:r>
                        <a:rPr lang="en-GB" sz="1100" dirty="0" smtClean="0"/>
                        <a:t>, n, m, d, g, o, c, k, </a:t>
                      </a:r>
                      <a:r>
                        <a:rPr lang="en-GB" sz="1100" dirty="0" err="1" smtClean="0"/>
                        <a:t>ck</a:t>
                      </a:r>
                      <a:r>
                        <a:rPr lang="en-GB" sz="1100" dirty="0" smtClean="0"/>
                        <a:t>, e, u, r, h, b, f, f, l, </a:t>
                      </a:r>
                      <a:r>
                        <a:rPr lang="en-GB" sz="1100" dirty="0" err="1" smtClean="0"/>
                        <a:t>ll</a:t>
                      </a:r>
                      <a:r>
                        <a:rPr lang="en-GB" sz="1100" dirty="0" smtClean="0"/>
                        <a:t>, </a:t>
                      </a:r>
                      <a:r>
                        <a:rPr lang="en-GB" sz="1100" dirty="0" err="1" smtClean="0"/>
                        <a:t>ss</a:t>
                      </a:r>
                      <a:r>
                        <a:rPr lang="en-GB" sz="1100" dirty="0" smtClean="0"/>
                        <a:t>, j, v, w, </a:t>
                      </a:r>
                      <a:r>
                        <a:rPr lang="en-GB" sz="1100" dirty="0" err="1" smtClean="0"/>
                        <a:t>xy</a:t>
                      </a:r>
                      <a:r>
                        <a:rPr lang="en-GB" sz="1100" dirty="0" smtClean="0"/>
                        <a:t>, z, </a:t>
                      </a:r>
                      <a:r>
                        <a:rPr lang="en-GB" sz="1100" dirty="0" err="1" smtClean="0"/>
                        <a:t>qu</a:t>
                      </a:r>
                      <a:r>
                        <a:rPr lang="en-GB" sz="1100" dirty="0" smtClean="0"/>
                        <a:t>, </a:t>
                      </a:r>
                      <a:r>
                        <a:rPr lang="en-GB" sz="1100" dirty="0" err="1" smtClean="0"/>
                        <a:t>sh</a:t>
                      </a:r>
                      <a:r>
                        <a:rPr lang="en-GB" sz="1100" dirty="0" smtClean="0"/>
                        <a:t>, ch, th, ng, </a:t>
                      </a:r>
                      <a:r>
                        <a:rPr lang="en-GB" sz="1100" dirty="0" err="1" smtClean="0"/>
                        <a:t>ai</a:t>
                      </a:r>
                      <a:r>
                        <a:rPr lang="en-GB" sz="1100" dirty="0" smtClean="0"/>
                        <a:t>, </a:t>
                      </a:r>
                      <a:r>
                        <a:rPr lang="en-GB" sz="1100" dirty="0" err="1" smtClean="0"/>
                        <a:t>ee</a:t>
                      </a:r>
                      <a:r>
                        <a:rPr lang="en-GB" sz="1100" dirty="0" smtClean="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by playing the</a:t>
                      </a:r>
                      <a:r>
                        <a:rPr lang="en-GB" sz="1100" baseline="0" dirty="0" smtClean="0"/>
                        <a:t> fly squatter game (see instructions)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Practise reading the words was</a:t>
                      </a:r>
                      <a:r>
                        <a:rPr lang="en-GB" sz="1100" baseline="0" dirty="0" smtClean="0"/>
                        <a:t> and my </a:t>
                      </a:r>
                      <a:r>
                        <a:rPr lang="en-GB" sz="1100" dirty="0" smtClean="0"/>
                        <a:t> over and over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smtClean="0">
                          <a:latin typeface="Twinkl Cursive Unlooped" panose="02000000000000000000" pitchFamily="2" charset="0"/>
                        </a:rPr>
                        <a:t>Hold up sentence written on card or a</a:t>
                      </a:r>
                      <a:r>
                        <a:rPr lang="en-GB" sz="1100" b="0" baseline="0" dirty="0" smtClean="0">
                          <a:latin typeface="Twinkl Cursive Unlooped" panose="02000000000000000000" pitchFamily="2" charset="0"/>
                        </a:rPr>
                        <a:t> piece of paper</a:t>
                      </a:r>
                      <a:r>
                        <a:rPr lang="en-GB" sz="1100" b="0" dirty="0" smtClean="0">
                          <a:latin typeface="Twinkl Cursive Unlooped" panose="02000000000000000000" pitchFamily="2" charset="0"/>
                        </a:rPr>
                        <a:t> – encourage them to blend if they get stuck. </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My rat was mad at the vet. The rain was a pain. I need to feed my cat and my dog.</a:t>
                      </a: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We are learning sounds: </a:t>
                      </a:r>
                      <a:r>
                        <a:rPr lang="en-GB" sz="1100" b="1" u="none" kern="1200" baseline="0" dirty="0" err="1" smtClean="0">
                          <a:solidFill>
                            <a:schemeClr val="dk1"/>
                          </a:solidFill>
                          <a:effectLst/>
                          <a:latin typeface="Twinkl Cursive Unlooped" panose="02000000000000000000" pitchFamily="2" charset="0"/>
                          <a:ea typeface="+mn-ea"/>
                          <a:cs typeface="+mn-cs"/>
                        </a:rPr>
                        <a:t>igh</a:t>
                      </a:r>
                      <a:r>
                        <a:rPr lang="en-GB" sz="1100" b="1" u="none" kern="1200" baseline="0" dirty="0" smtClean="0">
                          <a:solidFill>
                            <a:schemeClr val="dk1"/>
                          </a:solidFill>
                          <a:effectLst/>
                          <a:latin typeface="Twinkl Cursive Unlooped" panose="02000000000000000000" pitchFamily="2"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Practise saying the sound (</a:t>
                      </a:r>
                      <a:r>
                        <a:rPr kumimoji="0" lang="en-GB" sz="1100" b="1" i="0" u="none" strike="noStrike" kern="1200" cap="none" spc="0" normalizeH="0" baseline="0" noProof="0" dirty="0" err="1" smtClean="0">
                          <a:ln>
                            <a:noFill/>
                          </a:ln>
                          <a:solidFill>
                            <a:prstClr val="black"/>
                          </a:solidFill>
                          <a:effectLst/>
                          <a:uLnTx/>
                          <a:uFillTx/>
                          <a:latin typeface="Twinkl Cursive Unlooped" panose="02000000000000000000" pitchFamily="2" charset="0"/>
                          <a:ea typeface="+mn-ea"/>
                          <a:cs typeface="+mn-cs"/>
                        </a:rPr>
                        <a:t>trigraph</a:t>
                      </a: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 for </a:t>
                      </a:r>
                      <a:r>
                        <a:rPr kumimoji="0" lang="en-GB" sz="1100" b="1" i="0" u="none" strike="noStrike" kern="1200" cap="none" spc="0" normalizeH="0" baseline="0" noProof="0" dirty="0" err="1" smtClean="0">
                          <a:ln>
                            <a:noFill/>
                          </a:ln>
                          <a:solidFill>
                            <a:prstClr val="black"/>
                          </a:solidFill>
                          <a:effectLst/>
                          <a:uLnTx/>
                          <a:uFillTx/>
                          <a:latin typeface="Twinkl Cursive Unlooped" panose="02000000000000000000" pitchFamily="2" charset="0"/>
                          <a:ea typeface="+mn-ea"/>
                          <a:cs typeface="+mn-cs"/>
                        </a:rPr>
                        <a:t>igh</a:t>
                      </a: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Geraldine the Giraffe </a:t>
                      </a:r>
                      <a:r>
                        <a:rPr kumimoji="0" lang="en-GB" sz="1100" b="1" i="0" u="none" strike="noStrike" kern="1200" cap="none" spc="0" normalizeH="0" baseline="0" noProof="0" dirty="0" err="1" smtClean="0">
                          <a:ln>
                            <a:noFill/>
                          </a:ln>
                          <a:solidFill>
                            <a:prstClr val="black"/>
                          </a:solidFill>
                          <a:effectLst/>
                          <a:uLnTx/>
                          <a:uFillTx/>
                          <a:latin typeface="Twinkl Cursive Unlooped" panose="02000000000000000000" pitchFamily="2" charset="0"/>
                          <a:ea typeface="+mn-ea"/>
                          <a:cs typeface="+mn-cs"/>
                        </a:rPr>
                        <a:t>igh</a:t>
                      </a:r>
                      <a:endPar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hlinkClick r:id="rId6"/>
                        </a:rPr>
                        <a:t>https://www.youtube.com/watch?v=OYCR2RZ4ZYY</a:t>
                      </a:r>
                      <a:endPar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Try and sound out and write these words: </a:t>
                      </a:r>
                      <a:r>
                        <a:rPr lang="en-GB" sz="1100" dirty="0" smtClean="0"/>
                        <a:t>high, light, night, fight, sigh, tonight, might, tight.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smtClean="0">
                          <a:latin typeface="Twinkl Cursive Unlooped" panose="02000000000000000000" pitchFamily="2" charset="0"/>
                        </a:rPr>
                        <a:t>Hold up sentence written on card or a</a:t>
                      </a:r>
                      <a:r>
                        <a:rPr lang="en-GB" sz="1100" b="0" baseline="0" dirty="0" smtClean="0">
                          <a:latin typeface="Twinkl Cursive Unlooped" panose="02000000000000000000" pitchFamily="2" charset="0"/>
                        </a:rPr>
                        <a:t> piece of paper</a:t>
                      </a:r>
                      <a:r>
                        <a:rPr lang="en-GB" sz="1100" b="0" dirty="0" smtClean="0">
                          <a:latin typeface="Twinkl Cursive Unlooped" panose="02000000000000000000" pitchFamily="2" charset="0"/>
                        </a:rPr>
                        <a:t> – encourage them to blend if they get stuck.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latin typeface="Twinkl Cursive Unlooped" panose="02000000000000000000" pitchFamily="2" charset="0"/>
                        </a:rPr>
                        <a:t>Is the answer yes or no?</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Can a fox sail? Can a rat feel pain?</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Will it rain tonight? Will a chick cheep?</a:t>
                      </a: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We are learning sounds: </a:t>
                      </a:r>
                      <a:r>
                        <a:rPr lang="en-GB" sz="1100" b="1" u="none" kern="1200" baseline="0" dirty="0" err="1" smtClean="0">
                          <a:solidFill>
                            <a:schemeClr val="dk1"/>
                          </a:solidFill>
                          <a:effectLst/>
                          <a:latin typeface="Twinkl Cursive Unlooped" panose="02000000000000000000" pitchFamily="2" charset="0"/>
                          <a:ea typeface="+mn-ea"/>
                          <a:cs typeface="+mn-cs"/>
                        </a:rPr>
                        <a:t>oa</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Practise saying the sound (digraph) for </a:t>
                      </a:r>
                      <a:r>
                        <a:rPr kumimoji="0" lang="en-GB" sz="1100" b="1" i="0" u="none" strike="noStrike" kern="1200" cap="none" spc="0" normalizeH="0" baseline="0" noProof="0" dirty="0" err="1" smtClean="0">
                          <a:ln>
                            <a:noFill/>
                          </a:ln>
                          <a:solidFill>
                            <a:prstClr val="black"/>
                          </a:solidFill>
                          <a:effectLst/>
                          <a:uLnTx/>
                          <a:uFillTx/>
                          <a:latin typeface="Twinkl Cursive Unlooped" panose="02000000000000000000" pitchFamily="2" charset="0"/>
                          <a:ea typeface="+mn-ea"/>
                          <a:cs typeface="+mn-cs"/>
                        </a:rPr>
                        <a:t>oa</a:t>
                      </a:r>
                      <a:endPar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Geraldine the Giraffe </a:t>
                      </a:r>
                      <a:r>
                        <a:rPr kumimoji="0" lang="en-GB" sz="1100" b="1" i="0" u="none" strike="noStrike" kern="1200" cap="none" spc="0" normalizeH="0" baseline="0" noProof="0" dirty="0" err="1" smtClean="0">
                          <a:ln>
                            <a:noFill/>
                          </a:ln>
                          <a:solidFill>
                            <a:prstClr val="black"/>
                          </a:solidFill>
                          <a:effectLst/>
                          <a:uLnTx/>
                          <a:uFillTx/>
                          <a:latin typeface="Twinkl Cursive Unlooped" panose="02000000000000000000" pitchFamily="2" charset="0"/>
                          <a:ea typeface="+mn-ea"/>
                          <a:cs typeface="+mn-cs"/>
                        </a:rPr>
                        <a:t>oa</a:t>
                      </a:r>
                      <a:endPar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hlinkClick r:id="rId7"/>
                        </a:rPr>
                        <a:t>https://www.youtube.com/watch?v=KCJyHN0IFE8</a:t>
                      </a:r>
                      <a:endParaRPr lang="en-GB" sz="11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Try and sound out and write these words: goat, foal, cat, dog, rat, fox, rat, sheep, vet.</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Twinkl Cursive Unlooped" panose="02000000000000000000" pitchFamily="2" charset="0"/>
                          <a:ea typeface="+mn-ea"/>
                          <a:cs typeface="+mn-cs"/>
                        </a:rPr>
                        <a:t>Can you write these sentences?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t>Can the vet see my ...? And add in the name of an animal of choice from the list of animals</a:t>
                      </a:r>
                      <a:r>
                        <a:rPr lang="en-GB" sz="1100" baseline="0" dirty="0" smtClean="0"/>
                        <a:t> above.</a:t>
                      </a:r>
                      <a:endParaRPr lang="en-GB" sz="1100" dirty="0" smtClean="0"/>
                    </a:p>
                  </a:txBody>
                  <a:tcPr/>
                </a:tc>
                <a:extLst>
                  <a:ext uri="{0D108BD9-81ED-4DB2-BD59-A6C34878D82A}">
                    <a16:rowId xmlns:a16="http://schemas.microsoft.com/office/drawing/2014/main" val="5264217"/>
                  </a:ext>
                </a:extLst>
              </a:tr>
              <a:tr h="294179">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u="sng" kern="1200" baseline="0" dirty="0" smtClean="0">
                          <a:solidFill>
                            <a:srgbClr val="7030A0"/>
                          </a:solidFill>
                          <a:effectLst/>
                          <a:latin typeface="Twinkl Cursive Unlooped" panose="02000000000000000000" pitchFamily="2" charset="0"/>
                          <a:ea typeface="+mn-ea"/>
                          <a:cs typeface="+mn-cs"/>
                        </a:rPr>
                        <a:t>This week our Literacy activities are based around The Chinese New Year- we will find out, read about, draw about and write about this exciting Chinese festival.</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extLst>
                  <a:ext uri="{0D108BD9-81ED-4DB2-BD59-A6C34878D82A}">
                    <a16:rowId xmlns:a16="http://schemas.microsoft.com/office/drawing/2014/main" val="4070648119"/>
                  </a:ext>
                </a:extLst>
              </a:tr>
              <a:tr h="29793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Find out!!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tx1"/>
                          </a:solidFill>
                          <a:effectLst/>
                          <a:latin typeface="Twinkl Cursive Unlooped" panose="02000000000000000000" pitchFamily="2" charset="0"/>
                          <a:ea typeface="+mn-ea"/>
                          <a:cs typeface="+mn-cs"/>
                          <a:hlinkClick r:id="rId8"/>
                        </a:rPr>
                        <a:t>https://www.youtube.com/watch?v=c8ssHXZ9_qU</a:t>
                      </a:r>
                      <a:endParaRPr lang="en-GB" sz="1100" b="1" u="none" kern="1200" baseline="0" dirty="0" smtClean="0">
                        <a:solidFill>
                          <a:schemeClr val="tx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tx1"/>
                          </a:solidFill>
                          <a:effectLst/>
                          <a:latin typeface="Twinkl Cursive Unlooped" panose="02000000000000000000" pitchFamily="2" charset="0"/>
                          <a:ea typeface="+mn-ea"/>
                          <a:cs typeface="+mn-cs"/>
                        </a:rPr>
                        <a:t>Listen to the story of how the first ever Chinese New Year was named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tx1"/>
                          </a:solidFill>
                          <a:effectLst/>
                          <a:latin typeface="Twinkl Cursive Unlooped" panose="02000000000000000000" pitchFamily="2" charset="0"/>
                          <a:ea typeface="+mn-ea"/>
                          <a:cs typeface="+mn-cs"/>
                          <a:hlinkClick r:id="rId9"/>
                        </a:rPr>
                        <a:t>https://www.youtube.com/watch?v=eVClAj8q_lY</a:t>
                      </a:r>
                      <a:endParaRPr lang="en-GB" sz="1100" b="1" u="none" kern="1200" baseline="0" dirty="0" smtClean="0">
                        <a:solidFill>
                          <a:schemeClr val="tx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tx1"/>
                          </a:solidFill>
                          <a:effectLst/>
                          <a:latin typeface="Twinkl Cursive Unlooped" panose="02000000000000000000" pitchFamily="2" charset="0"/>
                          <a:ea typeface="+mn-ea"/>
                          <a:cs typeface="+mn-cs"/>
                        </a:rPr>
                        <a:t>This year is the Year of the Ox</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tx1"/>
                          </a:solidFill>
                          <a:effectLst/>
                          <a:latin typeface="Twinkl Cursive Unlooped" panose="02000000000000000000" pitchFamily="2" charset="0"/>
                          <a:ea typeface="+mn-ea"/>
                          <a:cs typeface="+mn-cs"/>
                        </a:rPr>
                        <a:t>When were you born?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tx1"/>
                          </a:solidFill>
                          <a:effectLst/>
                          <a:latin typeface="Twinkl Cursive Unlooped" panose="02000000000000000000" pitchFamily="2" charset="0"/>
                          <a:ea typeface="+mn-ea"/>
                          <a:cs typeface="+mn-cs"/>
                        </a:rPr>
                        <a:t>2015 – Goat        2016 – Monkey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Write about!!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tx1"/>
                          </a:solidFill>
                          <a:effectLst/>
                          <a:latin typeface="Twinkl Cursive Unlooped" panose="02000000000000000000" pitchFamily="2" charset="0"/>
                          <a:ea typeface="+mn-ea"/>
                          <a:cs typeface="+mn-cs"/>
                        </a:rPr>
                        <a:t>If you were to have a Chinese New Year party what food would you have?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tx1"/>
                          </a:solidFill>
                          <a:effectLst/>
                          <a:latin typeface="Twinkl Cursive Unlooped" panose="02000000000000000000" pitchFamily="2" charset="0"/>
                          <a:ea typeface="+mn-ea"/>
                          <a:cs typeface="+mn-cs"/>
                        </a:rPr>
                        <a:t>Write out a list of your favourite foods. Remember lists are written one under the </a:t>
                      </a:r>
                      <a:r>
                        <a:rPr lang="en-GB" sz="1100" b="0" u="none" kern="1200" baseline="0" dirty="0" smtClean="0">
                          <a:solidFill>
                            <a:schemeClr val="tx1"/>
                          </a:solidFill>
                          <a:effectLst/>
                          <a:latin typeface="Twinkl Cursive Unlooped" panose="02000000000000000000" pitchFamily="2" charset="0"/>
                          <a:ea typeface="+mn-ea"/>
                          <a:cs typeface="+mn-cs"/>
                        </a:rPr>
                        <a:t>other.</a:t>
                      </a:r>
                      <a:endParaRPr lang="en-GB" sz="1100" b="0" u="none" kern="1200" baseline="0" dirty="0" smtClean="0">
                        <a:solidFill>
                          <a:schemeClr val="tx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Read about!!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Read the Chinese New Year Story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(Use the Chinese New Year </a:t>
                      </a:r>
                      <a:r>
                        <a:rPr lang="en-GB" sz="1100" b="0" u="none" kern="1200" baseline="0" dirty="0" err="1" smtClean="0">
                          <a:solidFill>
                            <a:schemeClr val="dk1"/>
                          </a:solidFill>
                          <a:effectLst/>
                          <a:latin typeface="Twinkl Cursive Unlooped" panose="02000000000000000000" pitchFamily="2" charset="0"/>
                          <a:ea typeface="+mn-ea"/>
                          <a:cs typeface="+mn-cs"/>
                        </a:rPr>
                        <a:t>ebook</a:t>
                      </a:r>
                      <a:r>
                        <a:rPr lang="en-GB" sz="1100" b="0" u="none" kern="1200" baseline="0" dirty="0" smtClean="0">
                          <a:solidFill>
                            <a:schemeClr val="dk1"/>
                          </a:solidFill>
                          <a:effectLst/>
                          <a:latin typeface="Twinkl Cursive Unlooped" panose="02000000000000000000" pitchFamily="2" charset="0"/>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What animals are you on the Chinese calendar?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Choose the one you like best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Draw 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tx1"/>
                          </a:solidFill>
                          <a:effectLst/>
                          <a:latin typeface="Twinkl Cursive Unlooped" panose="02000000000000000000" pitchFamily="2" charset="0"/>
                          <a:ea typeface="+mn-ea"/>
                          <a:cs typeface="+mn-cs"/>
                        </a:rPr>
                        <a:t>Draw your favourite character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Write 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tx1"/>
                          </a:solidFill>
                          <a:effectLst/>
                          <a:latin typeface="Twinkl Cursive Unlooped" panose="02000000000000000000" pitchFamily="2" charset="0"/>
                          <a:ea typeface="+mn-ea"/>
                          <a:cs typeface="+mn-cs"/>
                        </a:rPr>
                        <a:t>Label/write a sentence about your animal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Find out!!</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hlinkClick r:id="rId10"/>
                        </a:rPr>
                        <a:t>https://www.youtube.com/watch?v=1cRMRp9-Z08</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Write 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Use the link to find out how to write your name and family names in Chinese..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hlinkClick r:id="rId11"/>
                        </a:rPr>
                        <a:t>https://chinese.gratis/names/</a:t>
                      </a: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Act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Can you find toys or objects to use to retell the story of the Chinese New Year?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Use the language from your maths too… first, second, before, after, last.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Video your story to share.</a:t>
                      </a: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 </a:t>
                      </a:r>
                      <a:endParaRPr lang="en-GB" sz="1100" b="1" u="none" kern="1200" baseline="0" dirty="0" smtClean="0">
                        <a:solidFill>
                          <a:srgbClr val="FF0000"/>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rgbClr val="FF0000"/>
                          </a:solidFill>
                          <a:effectLst/>
                          <a:latin typeface="Twinkl Cursive Unlooped" panose="02000000000000000000" pitchFamily="2" charset="0"/>
                          <a:ea typeface="+mn-ea"/>
                          <a:cs typeface="+mn-cs"/>
                        </a:rPr>
                        <a:t>Write it!!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Instructions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Write about something you have made this week</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extLst>
                  <a:ext uri="{0D108BD9-81ED-4DB2-BD59-A6C34878D82A}">
                    <a16:rowId xmlns:a16="http://schemas.microsoft.com/office/drawing/2014/main" val="3319863101"/>
                  </a:ext>
                </a:extLst>
              </a:tr>
            </a:tbl>
          </a:graphicData>
        </a:graphic>
      </p:graphicFrame>
      <p:pic>
        <p:nvPicPr>
          <p:cNvPr id="3" name="Picture 2"/>
          <p:cNvPicPr>
            <a:picLocks noChangeAspect="1"/>
          </p:cNvPicPr>
          <p:nvPr/>
        </p:nvPicPr>
        <p:blipFill rotWithShape="1">
          <a:blip r:embed="rId12"/>
          <a:srcRect l="41246" t="30260" r="43544" b="54582"/>
          <a:stretch/>
        </p:blipFill>
        <p:spPr>
          <a:xfrm>
            <a:off x="5158546" y="5287186"/>
            <a:ext cx="1620642" cy="804828"/>
          </a:xfrm>
          <a:prstGeom prst="rect">
            <a:avLst/>
          </a:prstGeom>
        </p:spPr>
      </p:pic>
    </p:spTree>
    <p:extLst>
      <p:ext uri="{BB962C8B-B14F-4D97-AF65-F5344CB8AC3E}">
        <p14:creationId xmlns:p14="http://schemas.microsoft.com/office/powerpoint/2010/main" val="4039206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69467111"/>
              </p:ext>
            </p:extLst>
          </p:nvPr>
        </p:nvGraphicFramePr>
        <p:xfrm>
          <a:off x="92852" y="281710"/>
          <a:ext cx="11936759" cy="6506325"/>
        </p:xfrm>
        <a:graphic>
          <a:graphicData uri="http://schemas.openxmlformats.org/drawingml/2006/table">
            <a:tbl>
              <a:tblPr firstRow="1" bandRow="1">
                <a:tableStyleId>{16D9F66E-5EB9-4882-86FB-DCBF35E3C3E4}</a:tableStyleId>
              </a:tblPr>
              <a:tblGrid>
                <a:gridCol w="2079931">
                  <a:extLst>
                    <a:ext uri="{9D8B030D-6E8A-4147-A177-3AD203B41FA5}">
                      <a16:colId xmlns:a16="http://schemas.microsoft.com/office/drawing/2014/main" val="824092640"/>
                    </a:ext>
                  </a:extLst>
                </a:gridCol>
                <a:gridCol w="136308">
                  <a:extLst>
                    <a:ext uri="{9D8B030D-6E8A-4147-A177-3AD203B41FA5}">
                      <a16:colId xmlns:a16="http://schemas.microsoft.com/office/drawing/2014/main" val="2439402967"/>
                    </a:ext>
                  </a:extLst>
                </a:gridCol>
                <a:gridCol w="2385164">
                  <a:extLst>
                    <a:ext uri="{9D8B030D-6E8A-4147-A177-3AD203B41FA5}">
                      <a16:colId xmlns:a16="http://schemas.microsoft.com/office/drawing/2014/main" val="631377252"/>
                    </a:ext>
                  </a:extLst>
                </a:gridCol>
                <a:gridCol w="2521471">
                  <a:extLst>
                    <a:ext uri="{9D8B030D-6E8A-4147-A177-3AD203B41FA5}">
                      <a16:colId xmlns:a16="http://schemas.microsoft.com/office/drawing/2014/main" val="67585689"/>
                    </a:ext>
                  </a:extLst>
                </a:gridCol>
                <a:gridCol w="2493140">
                  <a:extLst>
                    <a:ext uri="{9D8B030D-6E8A-4147-A177-3AD203B41FA5}">
                      <a16:colId xmlns:a16="http://schemas.microsoft.com/office/drawing/2014/main" val="4149228111"/>
                    </a:ext>
                  </a:extLst>
                </a:gridCol>
                <a:gridCol w="2320745">
                  <a:extLst>
                    <a:ext uri="{9D8B030D-6E8A-4147-A177-3AD203B41FA5}">
                      <a16:colId xmlns:a16="http://schemas.microsoft.com/office/drawing/2014/main" val="912616305"/>
                    </a:ext>
                  </a:extLst>
                </a:gridCol>
              </a:tblGrid>
              <a:tr h="49414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Maths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Start your daily maths with number songs for example: ten green bottles,  </a:t>
                      </a:r>
                      <a:r>
                        <a:rPr lang="en-GB" sz="1100" b="1" u="none" kern="1200" baseline="0" dirty="0" smtClean="0">
                          <a:solidFill>
                            <a:schemeClr val="dk1"/>
                          </a:solidFill>
                          <a:effectLst/>
                          <a:latin typeface="Twinkl Cursive Unlooped" panose="02000000000000000000" pitchFamily="2" charset="0"/>
                          <a:ea typeface="+mn-ea"/>
                          <a:cs typeface="+mn-cs"/>
                        </a:rPr>
                        <a:t>1, 2 buckle my shoe</a:t>
                      </a: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extLst>
                  <a:ext uri="{0D108BD9-81ED-4DB2-BD59-A6C34878D82A}">
                    <a16:rowId xmlns:a16="http://schemas.microsoft.com/office/drawing/2014/main" val="3377763436"/>
                  </a:ext>
                </a:extLst>
              </a:tr>
              <a:tr h="306785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baseline="0" dirty="0" smtClean="0"/>
                        <a:t>Days of the Week</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baseline="0" dirty="0" smtClean="0">
                          <a:latin typeface="Twinkl Cursive Unlooped" panose="02000000000000000000"/>
                        </a:rPr>
                        <a:t>Join in with our days of the week song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baseline="0" dirty="0" smtClean="0">
                          <a:latin typeface="Twinkl Cursive Unlooped" panose="02000000000000000000"/>
                          <a:hlinkClick r:id="rId2"/>
                        </a:rPr>
                        <a:t>https://www.youtube.com/watch?v=8GKmCQOy88Y</a:t>
                      </a:r>
                      <a:endParaRPr lang="en-GB" sz="1100" b="0" baseline="0" dirty="0" smtClean="0">
                        <a:latin typeface="Twinkl Cursive Unlooped" panose="0200000000000000000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baseline="0" dirty="0" smtClean="0">
                          <a:latin typeface="Twinkl Cursive Unlooped" panose="02000000000000000000"/>
                        </a:rPr>
                        <a:t>What day is it today? What day was it yesterday? What day will it be tomorrow?</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baseline="0" dirty="0" smtClean="0">
                          <a:latin typeface="Twinkl Cursive Unlooped" panose="02000000000000000000"/>
                        </a:rPr>
                        <a:t>How many days until Sunday? How many days ago was it Monday?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baseline="0" dirty="0" smtClean="0">
                          <a:latin typeface="Twinkl Cursive Unlooped" panose="02000000000000000000"/>
                        </a:rPr>
                        <a:t>Write the days of the week on paper/use day cards- How fast can you order the days of the week starting from Sunday, Tuesday, Saturday?</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baseline="0" dirty="0" smtClean="0">
                          <a:latin typeface="Twinkl Cursive Unlooped" panose="02000000000000000000"/>
                        </a:rPr>
                        <a:t>Record something you did, enjoyed, found out each day. (use diary or write the days Monday- Sunday on a new page in your book)</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baseline="0" dirty="0" smtClean="0">
                          <a:latin typeface="Twinkl Cursive Unlooped" panose="02000000000000000000"/>
                        </a:rPr>
                        <a:t>Can you add labels or describe what you did? </a:t>
                      </a:r>
                      <a:endParaRPr lang="en-GB" sz="1050" b="0" u="none" kern="1200" baseline="0" dirty="0" smtClean="0">
                        <a:solidFill>
                          <a:schemeClr val="dk1"/>
                        </a:solidFill>
                        <a:effectLst/>
                        <a:latin typeface="Twinkl Cursive Unlooped" panose="0200000000000000000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u="none" kern="1200" baseline="0" dirty="0" smtClean="0">
                          <a:solidFill>
                            <a:schemeClr val="dk1"/>
                          </a:solidFill>
                          <a:effectLst/>
                          <a:latin typeface="Twinkl Cursive Unlooped" panose="02000000000000000000"/>
                          <a:ea typeface="+mn-ea"/>
                          <a:cs typeface="+mn-cs"/>
                        </a:rPr>
                        <a:t>Complete over the week</a:t>
                      </a:r>
                      <a:endParaRPr lang="en-GB" sz="1050" b="0" baseline="0" dirty="0" smtClean="0">
                        <a:latin typeface="Twinkl Cursive Unlooped" panose="02000000000000000000"/>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Months of the Year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Join in with our months of the year song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hlinkClick r:id="rId3"/>
                        </a:rPr>
                        <a:t>https://www.youtube.com/watch?v=Fe9bnYRzFvk&amp;list=PLV4susC4x15oEZ9AQUMEvPQxkh5j2q0uH&amp;index=7&amp;t=0s</a:t>
                      </a: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Rewatch the story of the Chinese New Year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hlinkClick r:id="rId4"/>
                        </a:rPr>
                        <a:t>https://www.youtube.com/watch?v=P4WlzNrpUCs</a:t>
                      </a: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Talk about which animal came 1</a:t>
                      </a:r>
                      <a:r>
                        <a:rPr lang="en-GB" sz="1100" b="0" u="none" kern="1200" baseline="30000" dirty="0" smtClean="0">
                          <a:solidFill>
                            <a:schemeClr val="dk1"/>
                          </a:solidFill>
                          <a:effectLst/>
                          <a:latin typeface="Twinkl Cursive Unlooped" panose="02000000000000000000" pitchFamily="2" charset="0"/>
                          <a:ea typeface="+mn-ea"/>
                          <a:cs typeface="+mn-cs"/>
                        </a:rPr>
                        <a:t>st</a:t>
                      </a:r>
                      <a:r>
                        <a:rPr lang="en-GB" sz="1100" b="0" u="none" kern="1200" baseline="0" dirty="0" smtClean="0">
                          <a:solidFill>
                            <a:schemeClr val="dk1"/>
                          </a:solidFill>
                          <a:effectLst/>
                          <a:latin typeface="Twinkl Cursive Unlooped" panose="02000000000000000000" pitchFamily="2" charset="0"/>
                          <a:ea typeface="+mn-ea"/>
                          <a:cs typeface="+mn-cs"/>
                        </a:rPr>
                        <a:t>, 2</a:t>
                      </a:r>
                      <a:r>
                        <a:rPr lang="en-GB" sz="1100" b="0" u="none" kern="1200" baseline="30000" dirty="0" smtClean="0">
                          <a:solidFill>
                            <a:schemeClr val="dk1"/>
                          </a:solidFill>
                          <a:effectLst/>
                          <a:latin typeface="Twinkl Cursive Unlooped" panose="02000000000000000000" pitchFamily="2" charset="0"/>
                          <a:ea typeface="+mn-ea"/>
                          <a:cs typeface="+mn-cs"/>
                        </a:rPr>
                        <a:t>nd</a:t>
                      </a:r>
                      <a:r>
                        <a:rPr lang="en-GB" sz="1100" b="0" u="none" kern="1200" baseline="0" dirty="0" smtClean="0">
                          <a:solidFill>
                            <a:schemeClr val="dk1"/>
                          </a:solidFill>
                          <a:effectLst/>
                          <a:latin typeface="Twinkl Cursive Unlooped" panose="02000000000000000000" pitchFamily="2" charset="0"/>
                          <a:ea typeface="+mn-ea"/>
                          <a:cs typeface="+mn-cs"/>
                        </a:rPr>
                        <a:t> and last (Ordinal numbers)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Using the ordinal numbers and pictures (or drawn out on paper) match and order the animals in the correct order using positional language too for example the ox came second after rat.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Counting forwards and backwards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Count from 0-10 and 10-0… can you count forwards and backwards to 20, 30… how far can you get?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Tangrams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During the festival of Chinese New Year children play puzzles called tangrams. These are puzzles usually made up of seven triangles. Using seven cut out triangles or the Tangram sheets can you make some of the animals from Chinese New Year story?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t>Flashcard Challenge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smtClean="0">
                          <a:latin typeface="Twinkl Cursive Unlooped" panose="02000000000000000000"/>
                        </a:rPr>
                        <a:t>Use the cards/write out on paper: start with 0-10. Shuffle cards and hold up randomly-</a:t>
                      </a:r>
                      <a:r>
                        <a:rPr lang="en-GB" sz="1100" b="0" baseline="0" dirty="0" smtClean="0">
                          <a:latin typeface="Twinkl Cursive Unlooped" panose="02000000000000000000"/>
                        </a:rPr>
                        <a:t> what's the number? How fast can you name all numbers? Extend with numbers to 20, 30 etc.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baseline="0" dirty="0" smtClean="0">
                          <a:latin typeface="Twinkl Cursive Unlooped" panose="02000000000000000000"/>
                        </a:rPr>
                        <a:t>Dominoes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baseline="0" dirty="0" smtClean="0">
                          <a:latin typeface="Twinkl Cursive Unlooped" panose="02000000000000000000"/>
                        </a:rPr>
                        <a:t>During the festival of Chinese New Year children play many different domino games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baseline="0" dirty="0" smtClean="0">
                        <a:latin typeface="Twinkl Cursive Unlooped" panose="0200000000000000000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baseline="0" dirty="0" smtClean="0">
                          <a:latin typeface="Twinkl Cursive Unlooped" panose="02000000000000000000"/>
                        </a:rPr>
                        <a:t>Have a go of this one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baseline="0" dirty="0" smtClean="0">
                          <a:latin typeface="Twinkl Cursive Unlooped" panose="02000000000000000000"/>
                        </a:rPr>
                        <a:t>(You will need lolly sticks with dots or drawn/printed dominoes.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smtClean="0">
                        <a:latin typeface="Twinkl Cursive Unlooped" panose="0200000000000000000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hlinkClick r:id="rId5"/>
                        </a:rPr>
                        <a:t>https://www.activityvillage.co.uk/tiu-u-fishing</a:t>
                      </a: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Ordering forwards and backwards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Use the cards/write out on paper and order 0-10 and 10-0… can you order forwards and backwards to 20, 30… how far can you get?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Challenge yourself to some ordering and sequencing games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hlinkClick r:id="rId6"/>
                        </a:rPr>
                        <a:t>https://www.topmarks.co.uk/ordering-and-sequencing/chinese-dragon-ordering</a:t>
                      </a: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Can you sequence even numbers, in 2’s? What is the highest number you can order?</a:t>
                      </a:r>
                    </a:p>
                  </a:txBody>
                  <a:tcPr/>
                </a:tc>
                <a:extLst>
                  <a:ext uri="{0D108BD9-81ED-4DB2-BD59-A6C34878D82A}">
                    <a16:rowId xmlns:a16="http://schemas.microsoft.com/office/drawing/2014/main" val="5264217"/>
                  </a:ext>
                </a:extLst>
              </a:tr>
              <a:tr h="241211">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Additional links for Phonics/Literacy and Maths</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extLst>
                  <a:ext uri="{0D108BD9-81ED-4DB2-BD59-A6C34878D82A}">
                    <a16:rowId xmlns:a16="http://schemas.microsoft.com/office/drawing/2014/main" val="4070648119"/>
                  </a:ext>
                </a:extLst>
              </a:tr>
              <a:tr h="17437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Alphablocks: </a:t>
                      </a:r>
                      <a:r>
                        <a:rPr lang="en-GB" sz="1100" b="1" u="none" kern="1200" baseline="0" dirty="0" err="1" smtClean="0">
                          <a:solidFill>
                            <a:schemeClr val="dk1"/>
                          </a:solidFill>
                          <a:effectLst/>
                          <a:latin typeface="Twinkl Cursive Unlooped" panose="02000000000000000000" pitchFamily="2" charset="0"/>
                          <a:ea typeface="+mn-ea"/>
                          <a:cs typeface="+mn-cs"/>
                        </a:rPr>
                        <a:t>ai</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hlinkClick r:id="rId7"/>
                        </a:rPr>
                        <a:t>https://www.youtube.com/watch?v=t_KYgujWQSo</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Alphablocks: </a:t>
                      </a:r>
                      <a:r>
                        <a:rPr lang="en-GB" sz="1100" b="1" u="none" kern="1200" baseline="0" dirty="0" err="1" smtClean="0">
                          <a:solidFill>
                            <a:schemeClr val="dk1"/>
                          </a:solidFill>
                          <a:effectLst/>
                          <a:latin typeface="Twinkl Cursive Unlooped" panose="02000000000000000000" pitchFamily="2" charset="0"/>
                          <a:ea typeface="+mn-ea"/>
                          <a:cs typeface="+mn-cs"/>
                        </a:rPr>
                        <a:t>ee</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hlinkClick r:id="rId7"/>
                        </a:rPr>
                        <a:t>https://www.youtube.com/watch?v=t_KYgujWQSo</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Ordinal Numbers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hlinkClick r:id="rId8"/>
                        </a:rPr>
                        <a:t>https://www.youtube.com/watch?v=BaO1E21SpkI</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The fly squatter game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u="none" kern="1200" baseline="0" dirty="0" smtClean="0">
                          <a:solidFill>
                            <a:schemeClr val="dk1"/>
                          </a:solidFill>
                          <a:effectLst/>
                          <a:latin typeface="Twinkl Cursive Unlooped" panose="02000000000000000000" pitchFamily="2" charset="0"/>
                          <a:ea typeface="+mn-ea"/>
                          <a:cs typeface="+mn-cs"/>
                        </a:rPr>
                        <a:t>Write out/print out the sounds to practise Set up the game by placing the cards out on a table and well spaced out. The adult calls out one sound at a time. The child must find the sound among the cards on the table and then “splat” the word with their fly swatter  or hand while repeating the sound.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Alphablocks: </a:t>
                      </a:r>
                      <a:r>
                        <a:rPr lang="en-GB" sz="1100" b="1" u="none" kern="1200" baseline="0" dirty="0" err="1" smtClean="0">
                          <a:solidFill>
                            <a:schemeClr val="dk1"/>
                          </a:solidFill>
                          <a:effectLst/>
                          <a:latin typeface="Twinkl Cursive Unlooped" panose="02000000000000000000" pitchFamily="2" charset="0"/>
                          <a:ea typeface="+mn-ea"/>
                          <a:cs typeface="+mn-cs"/>
                        </a:rPr>
                        <a:t>igh</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hlinkClick r:id="rId9"/>
                        </a:rPr>
                        <a:t>https://www.youtube.com/watch?v=nGBbRgihRgo</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rPr>
                        <a:t>Alphablocks: </a:t>
                      </a:r>
                      <a:r>
                        <a:rPr lang="en-GB" sz="1100" b="1" u="none" kern="1200" baseline="0" dirty="0" err="1" smtClean="0">
                          <a:solidFill>
                            <a:schemeClr val="dk1"/>
                          </a:solidFill>
                          <a:effectLst/>
                          <a:latin typeface="Twinkl Cursive Unlooped" panose="02000000000000000000" pitchFamily="2" charset="0"/>
                          <a:ea typeface="+mn-ea"/>
                          <a:cs typeface="+mn-cs"/>
                        </a:rPr>
                        <a:t>oa</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dk1"/>
                          </a:solidFill>
                          <a:effectLst/>
                          <a:latin typeface="Twinkl Cursive Unlooped" panose="02000000000000000000" pitchFamily="2" charset="0"/>
                          <a:ea typeface="+mn-ea"/>
                          <a:cs typeface="+mn-cs"/>
                          <a:hlinkClick r:id="rId10"/>
                        </a:rPr>
                        <a:t>https://www.youtube.com/watch?v=4PpcG5UMSn8</a:t>
                      </a: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u="none" kern="1200" baseline="0" dirty="0" smtClean="0">
                        <a:solidFill>
                          <a:schemeClr val="dk1"/>
                        </a:solidFill>
                        <a:effectLst/>
                        <a:latin typeface="Twinkl Cursive Unlooped" panose="02000000000000000000" pitchFamily="2" charset="0"/>
                        <a:ea typeface="+mn-ea"/>
                        <a:cs typeface="+mn-cs"/>
                      </a:endParaRPr>
                    </a:p>
                  </a:txBody>
                  <a:tcPr/>
                </a:tc>
                <a:extLst>
                  <a:ext uri="{0D108BD9-81ED-4DB2-BD59-A6C34878D82A}">
                    <a16:rowId xmlns:a16="http://schemas.microsoft.com/office/drawing/2014/main" val="3319863101"/>
                  </a:ext>
                </a:extLst>
              </a:tr>
            </a:tbl>
          </a:graphicData>
        </a:graphic>
      </p:graphicFrame>
      <p:pic>
        <p:nvPicPr>
          <p:cNvPr id="2" name="Picture 1"/>
          <p:cNvPicPr>
            <a:picLocks noChangeAspect="1"/>
          </p:cNvPicPr>
          <p:nvPr/>
        </p:nvPicPr>
        <p:blipFill>
          <a:blip r:embed="rId11"/>
          <a:stretch>
            <a:fillRect/>
          </a:stretch>
        </p:blipFill>
        <p:spPr>
          <a:xfrm>
            <a:off x="5171365" y="4973780"/>
            <a:ext cx="1631950" cy="392547"/>
          </a:xfrm>
          <a:prstGeom prst="rect">
            <a:avLst/>
          </a:prstGeom>
        </p:spPr>
      </p:pic>
    </p:spTree>
    <p:extLst>
      <p:ext uri="{BB962C8B-B14F-4D97-AF65-F5344CB8AC3E}">
        <p14:creationId xmlns:p14="http://schemas.microsoft.com/office/powerpoint/2010/main" val="1903668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1692</Words>
  <Application>Microsoft Office PowerPoint</Application>
  <PresentationFormat>Widescreen</PresentationFormat>
  <Paragraphs>220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Twinkl Cursive Unlooped</vt:lpstr>
      <vt:lpstr>Office Theme</vt:lpstr>
      <vt:lpstr>YR Topic – Chinese New Year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Y1 Topic - Dinosaurs</dc:title>
  <dc:creator>Microsoft Office User</dc:creator>
  <cp:lastModifiedBy>Sam Ross</cp:lastModifiedBy>
  <cp:revision>180</cp:revision>
  <cp:lastPrinted>2020-03-16T17:08:00Z</cp:lastPrinted>
  <dcterms:created xsi:type="dcterms:W3CDTF">2020-03-15T13:22:32Z</dcterms:created>
  <dcterms:modified xsi:type="dcterms:W3CDTF">2021-02-07T14:20:00Z</dcterms:modified>
</cp:coreProperties>
</file>